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6858000" cx="12192000"/>
  <p:notesSz cx="6858000" cy="9144000"/>
  <p:embeddedFontLst>
    <p:embeddedFont>
      <p:font typeface="Century Gothic"/>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Abigail Hor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CenturyGothic-bold.fntdata"/><Relationship Id="rId10" Type="http://schemas.openxmlformats.org/officeDocument/2006/relationships/slide" Target="slides/slide5.xml"/><Relationship Id="rId32" Type="http://schemas.openxmlformats.org/officeDocument/2006/relationships/font" Target="fonts/CenturyGothic-regular.fntdata"/><Relationship Id="rId13" Type="http://schemas.openxmlformats.org/officeDocument/2006/relationships/slide" Target="slides/slide8.xml"/><Relationship Id="rId35" Type="http://schemas.openxmlformats.org/officeDocument/2006/relationships/font" Target="fonts/CenturyGothic-boldItalic.fntdata"/><Relationship Id="rId12" Type="http://schemas.openxmlformats.org/officeDocument/2006/relationships/slide" Target="slides/slide7.xml"/><Relationship Id="rId34" Type="http://schemas.openxmlformats.org/officeDocument/2006/relationships/font" Target="fonts/CenturyGothic-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09-01T20:39:01.905">
    <p:pos x="528" y="230"/>
    <p:text>@dconti@med.usc.edu</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96500c3d58_2_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g96500c3d58_2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95164560a2_0_25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6" name="Google Shape;266;g95164560a2_0_2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95164560a2_0_1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95164560a2_0_1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g95164560a2_0_19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95164560a2_0_1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g95164560a2_0_1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940202f013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940202f013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g940202f013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95164560a2_0_28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7" name="Google Shape;337;g95164560a2_0_2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95164560a2_0_1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g95164560a2_0_1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95164560a2_0_1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4" name="Google Shape;364;g95164560a2_0_1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2" name="Google Shape;37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95164560a2_0_1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9" name="Google Shape;379;g95164560a2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96500c3d58_2_1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96500c3d58_2_1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g96500c3d58_2_13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5" name="Google Shape;38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1" name="Google Shape;39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8" name="Google Shape;39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5" name="Google Shape;405;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6" name="Google Shape;406;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5" name="Google Shape;41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4" name="Google Shape;424;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3" name="Google Shape;43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96500c3d58_2_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g96500c3d58_2_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95164560a2_0_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g95164560a2_0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95164560a2_0_4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g95164560a2_0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95164560a2_0_9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g95164560a2_0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95164560a2_0_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g95164560a2_0_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95164560a2_0_2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5" name="Google Shape;215;g95164560a2_0_2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95164560a2_0_10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9" name="Google Shape;239;g95164560a2_0_1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 name="Google Shape;18;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entury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4" name="Google Shape;24;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entury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4"/>
          <p:cNvSpPr txBox="1"/>
          <p:nvPr>
            <p:ph idx="10" type="dt"/>
          </p:nvPr>
        </p:nvSpPr>
        <p:spPr>
          <a:xfrm>
            <a:off x="133662" y="6463415"/>
            <a:ext cx="3447738"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entury Gothic"/>
                <a:ea typeface="Century Gothic"/>
                <a:cs typeface="Century Gothic"/>
                <a:sym typeface="Century Gothic"/>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entury Gothic"/>
                <a:ea typeface="Century Gothic"/>
                <a:cs typeface="Century Gothic"/>
                <a:sym typeface="Century Gothic"/>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entury Gothic"/>
                <a:ea typeface="Century Gothic"/>
                <a:cs typeface="Century Gothic"/>
                <a:sym typeface="Century Gothic"/>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9pPr>
          </a:lstStyle>
          <a:p/>
        </p:txBody>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entury Gothic"/>
              <a:buNone/>
              <a:defRPr b="0" i="0" sz="4400" u="none" cap="none" strike="noStrike">
                <a:solidFill>
                  <a:schemeClr val="dk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entury Gothic"/>
                <a:ea typeface="Century Gothic"/>
                <a:cs typeface="Century Gothic"/>
                <a:sym typeface="Century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entury Gothic"/>
                <a:ea typeface="Century Gothic"/>
                <a:cs typeface="Century Gothic"/>
                <a:sym typeface="Century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entury Gothic"/>
                <a:ea typeface="Century Gothic"/>
                <a:cs typeface="Century Gothic"/>
                <a:sym typeface="Century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entury Gothic"/>
                <a:ea typeface="Century Gothic"/>
                <a:cs typeface="Century Gothic"/>
                <a:sym typeface="Century Gothic"/>
              </a:defRPr>
            </a:lvl1pPr>
            <a:lvl2pPr indent="0" lvl="1" marL="0" marR="0" rtl="0" algn="r">
              <a:spcBef>
                <a:spcPts val="0"/>
              </a:spcBef>
              <a:buNone/>
              <a:defRPr b="0" i="0" sz="1200" u="none" cap="none" strike="noStrike">
                <a:solidFill>
                  <a:srgbClr val="888888"/>
                </a:solidFill>
                <a:latin typeface="Century Gothic"/>
                <a:ea typeface="Century Gothic"/>
                <a:cs typeface="Century Gothic"/>
                <a:sym typeface="Century Gothic"/>
              </a:defRPr>
            </a:lvl2pPr>
            <a:lvl3pPr indent="0" lvl="2" marL="0" marR="0" rtl="0" algn="r">
              <a:spcBef>
                <a:spcPts val="0"/>
              </a:spcBef>
              <a:buNone/>
              <a:defRPr b="0" i="0" sz="1200" u="none" cap="none" strike="noStrike">
                <a:solidFill>
                  <a:srgbClr val="888888"/>
                </a:solidFill>
                <a:latin typeface="Century Gothic"/>
                <a:ea typeface="Century Gothic"/>
                <a:cs typeface="Century Gothic"/>
                <a:sym typeface="Century Gothic"/>
              </a:defRPr>
            </a:lvl3pPr>
            <a:lvl4pPr indent="0" lvl="3" marL="0" marR="0" rtl="0" algn="r">
              <a:spcBef>
                <a:spcPts val="0"/>
              </a:spcBef>
              <a:buNone/>
              <a:defRPr b="0" i="0" sz="1200" u="none" cap="none" strike="noStrike">
                <a:solidFill>
                  <a:srgbClr val="888888"/>
                </a:solidFill>
                <a:latin typeface="Century Gothic"/>
                <a:ea typeface="Century Gothic"/>
                <a:cs typeface="Century Gothic"/>
                <a:sym typeface="Century Gothic"/>
              </a:defRPr>
            </a:lvl4pPr>
            <a:lvl5pPr indent="0" lvl="4" marL="0" marR="0" rtl="0" algn="r">
              <a:spcBef>
                <a:spcPts val="0"/>
              </a:spcBef>
              <a:buNone/>
              <a:defRPr b="0" i="0" sz="1200" u="none" cap="none" strike="noStrike">
                <a:solidFill>
                  <a:srgbClr val="888888"/>
                </a:solidFill>
                <a:latin typeface="Century Gothic"/>
                <a:ea typeface="Century Gothic"/>
                <a:cs typeface="Century Gothic"/>
                <a:sym typeface="Century Gothic"/>
              </a:defRPr>
            </a:lvl5pPr>
            <a:lvl6pPr indent="0" lvl="5" marL="0" marR="0" rtl="0" algn="r">
              <a:spcBef>
                <a:spcPts val="0"/>
              </a:spcBef>
              <a:buNone/>
              <a:defRPr b="0" i="0" sz="1200" u="none" cap="none" strike="noStrike">
                <a:solidFill>
                  <a:srgbClr val="888888"/>
                </a:solidFill>
                <a:latin typeface="Century Gothic"/>
                <a:ea typeface="Century Gothic"/>
                <a:cs typeface="Century Gothic"/>
                <a:sym typeface="Century Gothic"/>
              </a:defRPr>
            </a:lvl6pPr>
            <a:lvl7pPr indent="0" lvl="6" marL="0" marR="0" rtl="0" algn="r">
              <a:spcBef>
                <a:spcPts val="0"/>
              </a:spcBef>
              <a:buNone/>
              <a:defRPr b="0" i="0" sz="1200" u="none" cap="none" strike="noStrike">
                <a:solidFill>
                  <a:srgbClr val="888888"/>
                </a:solidFill>
                <a:latin typeface="Century Gothic"/>
                <a:ea typeface="Century Gothic"/>
                <a:cs typeface="Century Gothic"/>
                <a:sym typeface="Century Gothic"/>
              </a:defRPr>
            </a:lvl7pPr>
            <a:lvl8pPr indent="0" lvl="7" marL="0" marR="0" rtl="0" algn="r">
              <a:spcBef>
                <a:spcPts val="0"/>
              </a:spcBef>
              <a:buNone/>
              <a:defRPr b="0" i="0" sz="1200" u="none" cap="none" strike="noStrike">
                <a:solidFill>
                  <a:srgbClr val="888888"/>
                </a:solidFill>
                <a:latin typeface="Century Gothic"/>
                <a:ea typeface="Century Gothic"/>
                <a:cs typeface="Century Gothic"/>
                <a:sym typeface="Century Gothic"/>
              </a:defRPr>
            </a:lvl8pPr>
            <a:lvl9pPr indent="0" lvl="8" marL="0" marR="0" rtl="0" algn="r">
              <a:spcBef>
                <a:spcPts val="0"/>
              </a:spcBef>
              <a:buNone/>
              <a:defRPr b="0" i="0" sz="12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27.png"/><Relationship Id="rId6"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14.png"/><Relationship Id="rId8"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comments" Target="../comments/commen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6.png"/><Relationship Id="rId4" Type="http://schemas.openxmlformats.org/officeDocument/2006/relationships/image" Target="../media/image13.png"/><Relationship Id="rId5"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3.png"/><Relationship Id="rId4" Type="http://schemas.openxmlformats.org/officeDocument/2006/relationships/image" Target="../media/image15.png"/><Relationship Id="rId5"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26.png"/><Relationship Id="rId4" Type="http://schemas.openxmlformats.org/officeDocument/2006/relationships/image" Target="../media/image24.png"/><Relationship Id="rId5"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27.png"/><Relationship Id="rId6"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2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27.png"/><Relationship Id="rId6"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89" name="Google Shape;89;p13"/>
          <p:cNvSpPr txBox="1"/>
          <p:nvPr/>
        </p:nvSpPr>
        <p:spPr>
          <a:xfrm>
            <a:off x="10356475" y="120550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New </a:t>
            </a:r>
            <a:endParaRPr sz="1100"/>
          </a:p>
          <a:p>
            <a:pPr indent="0" lvl="0" marL="0" rtl="0" algn="l">
              <a:spcBef>
                <a:spcPts val="0"/>
              </a:spcBef>
              <a:spcAft>
                <a:spcPts val="0"/>
              </a:spcAft>
              <a:buNone/>
            </a:pPr>
            <a:r>
              <a:rPr lang="en-US" sz="1100"/>
              <a:t>Observed</a:t>
            </a:r>
            <a:endParaRPr sz="1100"/>
          </a:p>
          <a:p>
            <a:pPr indent="0" lvl="0" marL="0" rtl="0" algn="l">
              <a:spcBef>
                <a:spcPts val="0"/>
              </a:spcBef>
              <a:spcAft>
                <a:spcPts val="0"/>
              </a:spcAft>
              <a:buNone/>
            </a:pPr>
            <a:r>
              <a:rPr lang="en-US" sz="1100"/>
              <a:t>Illnesses</a:t>
            </a:r>
            <a:endParaRPr sz="1100"/>
          </a:p>
        </p:txBody>
      </p:sp>
      <p:sp>
        <p:nvSpPr>
          <p:cNvPr id="90" name="Google Shape;90;p13"/>
          <p:cNvSpPr txBox="1"/>
          <p:nvPr/>
        </p:nvSpPr>
        <p:spPr>
          <a:xfrm>
            <a:off x="10356475" y="3171325"/>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Current</a:t>
            </a:r>
            <a:endParaRPr sz="1100"/>
          </a:p>
          <a:p>
            <a:pPr indent="0" lvl="0" marL="0" rtl="0" algn="l">
              <a:spcBef>
                <a:spcPts val="0"/>
              </a:spcBef>
              <a:spcAft>
                <a:spcPts val="0"/>
              </a:spcAft>
              <a:buNone/>
            </a:pPr>
            <a:r>
              <a:rPr lang="en-US" sz="1100"/>
              <a:t>Hospitalizations</a:t>
            </a:r>
            <a:endParaRPr sz="1100"/>
          </a:p>
        </p:txBody>
      </p:sp>
      <p:sp>
        <p:nvSpPr>
          <p:cNvPr id="91" name="Google Shape;91;p13"/>
          <p:cNvSpPr txBox="1"/>
          <p:nvPr/>
        </p:nvSpPr>
        <p:spPr>
          <a:xfrm>
            <a:off x="10356475" y="513715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Cumulative</a:t>
            </a:r>
            <a:endParaRPr sz="1100"/>
          </a:p>
          <a:p>
            <a:pPr indent="0" lvl="0" marL="0" rtl="0" algn="l">
              <a:spcBef>
                <a:spcPts val="0"/>
              </a:spcBef>
              <a:spcAft>
                <a:spcPts val="0"/>
              </a:spcAft>
              <a:buNone/>
            </a:pPr>
            <a:r>
              <a:rPr lang="en-US" sz="1100"/>
              <a:t>Deaths</a:t>
            </a:r>
            <a:endParaRPr sz="1100"/>
          </a:p>
        </p:txBody>
      </p:sp>
      <p:sp>
        <p:nvSpPr>
          <p:cNvPr id="92" name="Google Shape;92;p13"/>
          <p:cNvSpPr txBox="1"/>
          <p:nvPr/>
        </p:nvSpPr>
        <p:spPr>
          <a:xfrm>
            <a:off x="395525" y="313625"/>
            <a:ext cx="15048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4A86E8"/>
                </a:highlight>
              </a:rPr>
              <a:t>None</a:t>
            </a:r>
            <a:endParaRPr sz="1100">
              <a:highlight>
                <a:srgbClr val="4A86E8"/>
              </a:highlight>
            </a:endParaRPr>
          </a:p>
          <a:p>
            <a:pPr indent="0" lvl="0" marL="0" rtl="0" algn="ctr">
              <a:spcBef>
                <a:spcPts val="0"/>
              </a:spcBef>
              <a:spcAft>
                <a:spcPts val="0"/>
              </a:spcAft>
              <a:buNone/>
            </a:pPr>
            <a:r>
              <a:rPr lang="en-US" sz="1100"/>
              <a:t>Protect: </a:t>
            </a:r>
            <a:r>
              <a:rPr lang="en-US" sz="1100">
                <a:highlight>
                  <a:srgbClr val="00FF00"/>
                </a:highlight>
              </a:rPr>
              <a:t>Observed</a:t>
            </a:r>
            <a:endParaRPr sz="1100">
              <a:highlight>
                <a:srgbClr val="00FF00"/>
              </a:highlight>
            </a:endParaRPr>
          </a:p>
        </p:txBody>
      </p:sp>
      <p:sp>
        <p:nvSpPr>
          <p:cNvPr id="93" name="Google Shape;93;p13"/>
          <p:cNvSpPr txBox="1"/>
          <p:nvPr/>
        </p:nvSpPr>
        <p:spPr>
          <a:xfrm>
            <a:off x="1849400"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4A86E8"/>
                </a:highlight>
              </a:rPr>
              <a:t>None</a:t>
            </a:r>
            <a:endParaRPr sz="1100">
              <a:highlight>
                <a:srgbClr val="4A86E8"/>
              </a:highlight>
            </a:endParaRPr>
          </a:p>
          <a:p>
            <a:pPr indent="0" lvl="0" marL="0" rtl="0" algn="ctr">
              <a:spcBef>
                <a:spcPts val="0"/>
              </a:spcBef>
              <a:spcAft>
                <a:spcPts val="0"/>
              </a:spcAft>
              <a:buNone/>
            </a:pPr>
            <a:r>
              <a:rPr lang="en-US" sz="1100"/>
              <a:t>Protect: </a:t>
            </a:r>
            <a:r>
              <a:rPr lang="en-US" sz="1100">
                <a:highlight>
                  <a:srgbClr val="FF0000"/>
                </a:highlight>
              </a:rPr>
              <a:t>High</a:t>
            </a:r>
            <a:endParaRPr sz="1100">
              <a:highlight>
                <a:srgbClr val="FF0000"/>
              </a:highlight>
            </a:endParaRPr>
          </a:p>
        </p:txBody>
      </p:sp>
      <p:sp>
        <p:nvSpPr>
          <p:cNvPr id="94" name="Google Shape;94;p13"/>
          <p:cNvSpPr txBox="1"/>
          <p:nvPr/>
        </p:nvSpPr>
        <p:spPr>
          <a:xfrm>
            <a:off x="297500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FFFF00"/>
                </a:highlight>
              </a:rPr>
              <a:t>Moderate</a:t>
            </a:r>
            <a:endParaRPr sz="1100">
              <a:highlight>
                <a:srgbClr val="FFFF00"/>
              </a:highlight>
            </a:endParaRPr>
          </a:p>
          <a:p>
            <a:pPr indent="0" lvl="0" marL="0" rtl="0" algn="ctr">
              <a:spcBef>
                <a:spcPts val="0"/>
              </a:spcBef>
              <a:spcAft>
                <a:spcPts val="0"/>
              </a:spcAft>
              <a:buNone/>
            </a:pPr>
            <a:r>
              <a:rPr lang="en-US" sz="1100"/>
              <a:t>Protect: </a:t>
            </a:r>
            <a:r>
              <a:rPr lang="en-US" sz="1100">
                <a:highlight>
                  <a:srgbClr val="00FF00"/>
                </a:highlight>
              </a:rPr>
              <a:t>Observed</a:t>
            </a:r>
            <a:endParaRPr sz="1100">
              <a:highlight>
                <a:srgbClr val="00FF00"/>
              </a:highlight>
            </a:endParaRPr>
          </a:p>
        </p:txBody>
      </p:sp>
      <p:sp>
        <p:nvSpPr>
          <p:cNvPr id="95" name="Google Shape;95;p13"/>
          <p:cNvSpPr txBox="1"/>
          <p:nvPr/>
        </p:nvSpPr>
        <p:spPr>
          <a:xfrm>
            <a:off x="4299800" y="313625"/>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FFFF00"/>
                </a:highlight>
              </a:rPr>
              <a:t>Moderate</a:t>
            </a:r>
            <a:endParaRPr sz="1100">
              <a:highlight>
                <a:srgbClr val="FFFF00"/>
              </a:highlight>
            </a:endParaRPr>
          </a:p>
          <a:p>
            <a:pPr indent="0" lvl="0" marL="0" rtl="0" algn="ctr">
              <a:spcBef>
                <a:spcPts val="0"/>
              </a:spcBef>
              <a:spcAft>
                <a:spcPts val="0"/>
              </a:spcAft>
              <a:buNone/>
            </a:pPr>
            <a:r>
              <a:rPr lang="en-US" sz="1100"/>
              <a:t>Protect: </a:t>
            </a:r>
            <a:r>
              <a:rPr lang="en-US" sz="1100">
                <a:highlight>
                  <a:srgbClr val="FF0000"/>
                </a:highlight>
              </a:rPr>
              <a:t>High</a:t>
            </a:r>
            <a:endParaRPr sz="1100">
              <a:highlight>
                <a:srgbClr val="FF0000"/>
              </a:highlight>
            </a:endParaRPr>
          </a:p>
        </p:txBody>
      </p:sp>
      <p:sp>
        <p:nvSpPr>
          <p:cNvPr id="96" name="Google Shape;96;p13"/>
          <p:cNvSpPr txBox="1"/>
          <p:nvPr/>
        </p:nvSpPr>
        <p:spPr>
          <a:xfrm>
            <a:off x="549050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FFFF00"/>
                </a:highlight>
              </a:rPr>
              <a:t>Moderate</a:t>
            </a:r>
            <a:endParaRPr sz="1100">
              <a:highlight>
                <a:srgbClr val="FFFF00"/>
              </a:highlight>
            </a:endParaRPr>
          </a:p>
          <a:p>
            <a:pPr indent="0" lvl="0" marL="0" rtl="0" algn="ctr">
              <a:spcBef>
                <a:spcPts val="0"/>
              </a:spcBef>
              <a:spcAft>
                <a:spcPts val="0"/>
              </a:spcAft>
              <a:buNone/>
            </a:pPr>
            <a:r>
              <a:rPr lang="en-US" sz="1100"/>
              <a:t>Protect: </a:t>
            </a:r>
            <a:r>
              <a:rPr lang="en-US" sz="1100">
                <a:highlight>
                  <a:srgbClr val="FFFF00"/>
                </a:highlight>
              </a:rPr>
              <a:t>Moderate</a:t>
            </a:r>
            <a:endParaRPr sz="1100">
              <a:highlight>
                <a:srgbClr val="FFFF00"/>
              </a:highlight>
            </a:endParaRPr>
          </a:p>
        </p:txBody>
      </p:sp>
      <p:sp>
        <p:nvSpPr>
          <p:cNvPr id="97" name="Google Shape;97;p13"/>
          <p:cNvSpPr txBox="1"/>
          <p:nvPr/>
        </p:nvSpPr>
        <p:spPr>
          <a:xfrm>
            <a:off x="6726975"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00FF00"/>
                </a:highlight>
              </a:rPr>
              <a:t>Observed</a:t>
            </a:r>
            <a:endParaRPr sz="1100">
              <a:highlight>
                <a:srgbClr val="00FF00"/>
              </a:highlight>
            </a:endParaRPr>
          </a:p>
          <a:p>
            <a:pPr indent="0" lvl="0" marL="0" rtl="0" algn="ctr">
              <a:spcBef>
                <a:spcPts val="0"/>
              </a:spcBef>
              <a:spcAft>
                <a:spcPts val="0"/>
              </a:spcAft>
              <a:buNone/>
            </a:pPr>
            <a:r>
              <a:rPr lang="en-US" sz="1100"/>
              <a:t>Protect: </a:t>
            </a:r>
            <a:r>
              <a:rPr lang="en-US" sz="1100">
                <a:highlight>
                  <a:srgbClr val="00FF00"/>
                </a:highlight>
              </a:rPr>
              <a:t>Observed</a:t>
            </a:r>
            <a:endParaRPr sz="1100">
              <a:highlight>
                <a:srgbClr val="00FF00"/>
              </a:highlight>
            </a:endParaRPr>
          </a:p>
        </p:txBody>
      </p:sp>
      <p:sp>
        <p:nvSpPr>
          <p:cNvPr id="98" name="Google Shape;98;p13"/>
          <p:cNvSpPr txBox="1"/>
          <p:nvPr/>
        </p:nvSpPr>
        <p:spPr>
          <a:xfrm>
            <a:off x="8009775"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00FF00"/>
                </a:highlight>
              </a:rPr>
              <a:t>Observed</a:t>
            </a:r>
            <a:endParaRPr sz="1100">
              <a:highlight>
                <a:srgbClr val="00FF00"/>
              </a:highlight>
            </a:endParaRPr>
          </a:p>
          <a:p>
            <a:pPr indent="0" lvl="0" marL="0" rtl="0" algn="ctr">
              <a:spcBef>
                <a:spcPts val="0"/>
              </a:spcBef>
              <a:spcAft>
                <a:spcPts val="0"/>
              </a:spcAft>
              <a:buNone/>
            </a:pPr>
            <a:r>
              <a:rPr lang="en-US" sz="1100"/>
              <a:t>Protect: </a:t>
            </a:r>
            <a:r>
              <a:rPr lang="en-US" sz="1100">
                <a:highlight>
                  <a:srgbClr val="FF0000"/>
                </a:highlight>
              </a:rPr>
              <a:t>High</a:t>
            </a:r>
            <a:endParaRPr sz="1100">
              <a:highlight>
                <a:srgbClr val="FF0000"/>
              </a:highlight>
            </a:endParaRPr>
          </a:p>
        </p:txBody>
      </p:sp>
      <p:sp>
        <p:nvSpPr>
          <p:cNvPr id="99" name="Google Shape;99;p13"/>
          <p:cNvSpPr txBox="1"/>
          <p:nvPr/>
        </p:nvSpPr>
        <p:spPr>
          <a:xfrm>
            <a:off x="930295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00FF00"/>
                </a:highlight>
              </a:rPr>
              <a:t>Observed</a:t>
            </a:r>
            <a:endParaRPr sz="1100">
              <a:highlight>
                <a:srgbClr val="00FF00"/>
              </a:highlight>
            </a:endParaRPr>
          </a:p>
          <a:p>
            <a:pPr indent="0" lvl="0" marL="0" rtl="0" algn="ctr">
              <a:spcBef>
                <a:spcPts val="0"/>
              </a:spcBef>
              <a:spcAft>
                <a:spcPts val="0"/>
              </a:spcAft>
              <a:buNone/>
            </a:pPr>
            <a:r>
              <a:rPr lang="en-US" sz="1100"/>
              <a:t>Protect: </a:t>
            </a:r>
            <a:r>
              <a:rPr lang="en-US" sz="1100">
                <a:highlight>
                  <a:srgbClr val="FFFF00"/>
                </a:highlight>
              </a:rPr>
              <a:t>Moderate</a:t>
            </a:r>
            <a:endParaRPr sz="1100">
              <a:highlight>
                <a:srgbClr val="FFFF00"/>
              </a:highlight>
            </a:endParaRPr>
          </a:p>
        </p:txBody>
      </p:sp>
      <p:sp>
        <p:nvSpPr>
          <p:cNvPr id="100" name="Google Shape;100;p13"/>
          <p:cNvSpPr txBox="1"/>
          <p:nvPr/>
        </p:nvSpPr>
        <p:spPr>
          <a:xfrm>
            <a:off x="664175" y="121600"/>
            <a:ext cx="9117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1</a:t>
            </a:r>
            <a:endParaRPr sz="1100"/>
          </a:p>
        </p:txBody>
      </p:sp>
      <p:sp>
        <p:nvSpPr>
          <p:cNvPr id="101" name="Google Shape;101;p13"/>
          <p:cNvSpPr txBox="1"/>
          <p:nvPr/>
        </p:nvSpPr>
        <p:spPr>
          <a:xfrm>
            <a:off x="1789075"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2</a:t>
            </a:r>
            <a:endParaRPr sz="1100"/>
          </a:p>
        </p:txBody>
      </p:sp>
      <p:sp>
        <p:nvSpPr>
          <p:cNvPr id="102" name="Google Shape;102;p13"/>
          <p:cNvSpPr txBox="1"/>
          <p:nvPr/>
        </p:nvSpPr>
        <p:spPr>
          <a:xfrm>
            <a:off x="30355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3</a:t>
            </a:r>
            <a:endParaRPr sz="1100"/>
          </a:p>
        </p:txBody>
      </p:sp>
      <p:sp>
        <p:nvSpPr>
          <p:cNvPr id="103" name="Google Shape;103;p13"/>
          <p:cNvSpPr txBox="1"/>
          <p:nvPr/>
        </p:nvSpPr>
        <p:spPr>
          <a:xfrm>
            <a:off x="42394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4</a:t>
            </a:r>
            <a:endParaRPr sz="1100"/>
          </a:p>
        </p:txBody>
      </p:sp>
      <p:sp>
        <p:nvSpPr>
          <p:cNvPr id="104" name="Google Shape;104;p13"/>
          <p:cNvSpPr txBox="1"/>
          <p:nvPr/>
        </p:nvSpPr>
        <p:spPr>
          <a:xfrm>
            <a:off x="55510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5</a:t>
            </a:r>
            <a:endParaRPr sz="1100"/>
          </a:p>
        </p:txBody>
      </p:sp>
      <p:sp>
        <p:nvSpPr>
          <p:cNvPr id="105" name="Google Shape;105;p13"/>
          <p:cNvSpPr txBox="1"/>
          <p:nvPr/>
        </p:nvSpPr>
        <p:spPr>
          <a:xfrm>
            <a:off x="67029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6</a:t>
            </a:r>
            <a:endParaRPr sz="1100"/>
          </a:p>
        </p:txBody>
      </p:sp>
      <p:sp>
        <p:nvSpPr>
          <p:cNvPr id="106" name="Google Shape;106;p13"/>
          <p:cNvSpPr txBox="1"/>
          <p:nvPr/>
        </p:nvSpPr>
        <p:spPr>
          <a:xfrm>
            <a:off x="79494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7</a:t>
            </a:r>
            <a:endParaRPr sz="1100"/>
          </a:p>
        </p:txBody>
      </p:sp>
      <p:sp>
        <p:nvSpPr>
          <p:cNvPr id="107" name="Google Shape;107;p13"/>
          <p:cNvSpPr txBox="1"/>
          <p:nvPr/>
        </p:nvSpPr>
        <p:spPr>
          <a:xfrm>
            <a:off x="9242625" y="121600"/>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8</a:t>
            </a:r>
            <a:endParaRPr sz="1100"/>
          </a:p>
        </p:txBody>
      </p:sp>
      <p:pic>
        <p:nvPicPr>
          <p:cNvPr id="108" name="Google Shape;108;p13"/>
          <p:cNvPicPr preferRelativeResize="0"/>
          <p:nvPr/>
        </p:nvPicPr>
        <p:blipFill>
          <a:blip r:embed="rId3">
            <a:alphaModFix/>
          </a:blip>
          <a:stretch>
            <a:fillRect/>
          </a:stretch>
        </p:blipFill>
        <p:spPr>
          <a:xfrm>
            <a:off x="392900" y="775625"/>
            <a:ext cx="10036699" cy="60220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69" name="Google Shape;269;p22"/>
          <p:cNvPicPr preferRelativeResize="0"/>
          <p:nvPr/>
        </p:nvPicPr>
        <p:blipFill>
          <a:blip r:embed="rId3">
            <a:alphaModFix/>
          </a:blip>
          <a:stretch>
            <a:fillRect/>
          </a:stretch>
        </p:blipFill>
        <p:spPr>
          <a:xfrm>
            <a:off x="395525" y="750075"/>
            <a:ext cx="9982736" cy="6051550"/>
          </a:xfrm>
          <a:prstGeom prst="rect">
            <a:avLst/>
          </a:prstGeom>
          <a:noFill/>
          <a:ln>
            <a:noFill/>
          </a:ln>
        </p:spPr>
      </p:pic>
      <p:sp>
        <p:nvSpPr>
          <p:cNvPr id="270" name="Google Shape;270;p22"/>
          <p:cNvSpPr txBox="1"/>
          <p:nvPr/>
        </p:nvSpPr>
        <p:spPr>
          <a:xfrm>
            <a:off x="70290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None</a:t>
            </a:r>
            <a:endParaRPr sz="1100"/>
          </a:p>
          <a:p>
            <a:pPr indent="0" lvl="0" marL="0" rtl="0" algn="ctr">
              <a:spcBef>
                <a:spcPts val="0"/>
              </a:spcBef>
              <a:spcAft>
                <a:spcPts val="0"/>
              </a:spcAft>
              <a:buNone/>
            </a:pPr>
            <a:r>
              <a:rPr lang="en-US" sz="1100"/>
              <a:t>Protect: Observed</a:t>
            </a:r>
            <a:endParaRPr sz="1100"/>
          </a:p>
        </p:txBody>
      </p:sp>
      <p:sp>
        <p:nvSpPr>
          <p:cNvPr id="271" name="Google Shape;271;p22"/>
          <p:cNvSpPr txBox="1"/>
          <p:nvPr/>
        </p:nvSpPr>
        <p:spPr>
          <a:xfrm>
            <a:off x="2459000"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None</a:t>
            </a:r>
            <a:endParaRPr sz="1100"/>
          </a:p>
          <a:p>
            <a:pPr indent="0" lvl="0" marL="0" rtl="0" algn="ctr">
              <a:spcBef>
                <a:spcPts val="0"/>
              </a:spcBef>
              <a:spcAft>
                <a:spcPts val="0"/>
              </a:spcAft>
              <a:buNone/>
            </a:pPr>
            <a:r>
              <a:rPr lang="en-US" sz="1100"/>
              <a:t>Protect: 100%</a:t>
            </a:r>
            <a:endParaRPr sz="1100"/>
          </a:p>
        </p:txBody>
      </p:sp>
      <p:sp>
        <p:nvSpPr>
          <p:cNvPr id="272" name="Google Shape;272;p22"/>
          <p:cNvSpPr txBox="1"/>
          <p:nvPr/>
        </p:nvSpPr>
        <p:spPr>
          <a:xfrm>
            <a:off x="3959875" y="313625"/>
            <a:ext cx="14493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Moderate</a:t>
            </a:r>
            <a:endParaRPr sz="1100"/>
          </a:p>
          <a:p>
            <a:pPr indent="0" lvl="0" marL="0" rtl="0" algn="ctr">
              <a:spcBef>
                <a:spcPts val="0"/>
              </a:spcBef>
              <a:spcAft>
                <a:spcPts val="0"/>
              </a:spcAft>
              <a:buNone/>
            </a:pPr>
            <a:r>
              <a:rPr lang="en-US" sz="1100"/>
              <a:t>Protect: Observed</a:t>
            </a:r>
            <a:endParaRPr sz="1100"/>
          </a:p>
        </p:txBody>
      </p:sp>
      <p:sp>
        <p:nvSpPr>
          <p:cNvPr id="273" name="Google Shape;273;p22"/>
          <p:cNvSpPr txBox="1"/>
          <p:nvPr/>
        </p:nvSpPr>
        <p:spPr>
          <a:xfrm>
            <a:off x="5823800" y="313625"/>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Moderate</a:t>
            </a:r>
            <a:endParaRPr sz="1100"/>
          </a:p>
          <a:p>
            <a:pPr indent="0" lvl="0" marL="0" rtl="0" algn="ctr">
              <a:spcBef>
                <a:spcPts val="0"/>
              </a:spcBef>
              <a:spcAft>
                <a:spcPts val="0"/>
              </a:spcAft>
              <a:buNone/>
            </a:pPr>
            <a:r>
              <a:rPr lang="en-US" sz="1100"/>
              <a:t>Protect: 100%</a:t>
            </a:r>
            <a:endParaRPr sz="1100"/>
          </a:p>
        </p:txBody>
      </p:sp>
      <p:sp>
        <p:nvSpPr>
          <p:cNvPr id="274" name="Google Shape;274;p22"/>
          <p:cNvSpPr txBox="1"/>
          <p:nvPr/>
        </p:nvSpPr>
        <p:spPr>
          <a:xfrm>
            <a:off x="7299988" y="313625"/>
            <a:ext cx="13956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Observed</a:t>
            </a:r>
            <a:endParaRPr sz="1100"/>
          </a:p>
          <a:p>
            <a:pPr indent="0" lvl="0" marL="0" rtl="0" algn="ctr">
              <a:spcBef>
                <a:spcPts val="0"/>
              </a:spcBef>
              <a:spcAft>
                <a:spcPts val="0"/>
              </a:spcAft>
              <a:buNone/>
            </a:pPr>
            <a:r>
              <a:rPr lang="en-US" sz="1100"/>
              <a:t>Protect: Observed</a:t>
            </a:r>
            <a:endParaRPr sz="1100"/>
          </a:p>
        </p:txBody>
      </p:sp>
      <p:sp>
        <p:nvSpPr>
          <p:cNvPr id="275" name="Google Shape;275;p22"/>
          <p:cNvSpPr txBox="1"/>
          <p:nvPr/>
        </p:nvSpPr>
        <p:spPr>
          <a:xfrm>
            <a:off x="9076575"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Observed</a:t>
            </a:r>
            <a:endParaRPr sz="1100"/>
          </a:p>
          <a:p>
            <a:pPr indent="0" lvl="0" marL="0" rtl="0" algn="ctr">
              <a:spcBef>
                <a:spcPts val="0"/>
              </a:spcBef>
              <a:spcAft>
                <a:spcPts val="0"/>
              </a:spcAft>
              <a:buNone/>
            </a:pPr>
            <a:r>
              <a:rPr lang="en-US" sz="1100"/>
              <a:t>Protect: 100%</a:t>
            </a:r>
            <a:endParaRPr sz="1100"/>
          </a:p>
        </p:txBody>
      </p:sp>
      <p:sp>
        <p:nvSpPr>
          <p:cNvPr id="276" name="Google Shape;276;p22"/>
          <p:cNvSpPr txBox="1"/>
          <p:nvPr/>
        </p:nvSpPr>
        <p:spPr>
          <a:xfrm>
            <a:off x="10356475" y="120550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New </a:t>
            </a:r>
            <a:endParaRPr sz="1100"/>
          </a:p>
          <a:p>
            <a:pPr indent="0" lvl="0" marL="0" rtl="0" algn="l">
              <a:spcBef>
                <a:spcPts val="0"/>
              </a:spcBef>
              <a:spcAft>
                <a:spcPts val="0"/>
              </a:spcAft>
              <a:buNone/>
            </a:pPr>
            <a:r>
              <a:rPr lang="en-US" sz="1100"/>
              <a:t>Observed</a:t>
            </a:r>
            <a:endParaRPr sz="1100"/>
          </a:p>
          <a:p>
            <a:pPr indent="0" lvl="0" marL="0" rtl="0" algn="l">
              <a:spcBef>
                <a:spcPts val="0"/>
              </a:spcBef>
              <a:spcAft>
                <a:spcPts val="0"/>
              </a:spcAft>
              <a:buNone/>
            </a:pPr>
            <a:r>
              <a:rPr lang="en-US" sz="1100"/>
              <a:t>Illnesses</a:t>
            </a:r>
            <a:endParaRPr sz="1100"/>
          </a:p>
        </p:txBody>
      </p:sp>
      <p:sp>
        <p:nvSpPr>
          <p:cNvPr id="277" name="Google Shape;277;p22"/>
          <p:cNvSpPr txBox="1"/>
          <p:nvPr/>
        </p:nvSpPr>
        <p:spPr>
          <a:xfrm>
            <a:off x="10356475" y="3171325"/>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Current</a:t>
            </a:r>
            <a:endParaRPr sz="1100"/>
          </a:p>
          <a:p>
            <a:pPr indent="0" lvl="0" marL="0" rtl="0" algn="l">
              <a:spcBef>
                <a:spcPts val="0"/>
              </a:spcBef>
              <a:spcAft>
                <a:spcPts val="0"/>
              </a:spcAft>
              <a:buNone/>
            </a:pPr>
            <a:r>
              <a:rPr lang="en-US" sz="1100"/>
              <a:t>Hospitalizations</a:t>
            </a:r>
            <a:endParaRPr sz="1100"/>
          </a:p>
        </p:txBody>
      </p:sp>
      <p:sp>
        <p:nvSpPr>
          <p:cNvPr id="278" name="Google Shape;278;p22"/>
          <p:cNvSpPr txBox="1"/>
          <p:nvPr/>
        </p:nvSpPr>
        <p:spPr>
          <a:xfrm>
            <a:off x="10356475" y="513715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Cumulative</a:t>
            </a:r>
            <a:endParaRPr sz="1100"/>
          </a:p>
          <a:p>
            <a:pPr indent="0" lvl="0" marL="0" rtl="0" algn="l">
              <a:spcBef>
                <a:spcPts val="0"/>
              </a:spcBef>
              <a:spcAft>
                <a:spcPts val="0"/>
              </a:spcAft>
              <a:buNone/>
            </a:pPr>
            <a:r>
              <a:rPr lang="en-US" sz="1100"/>
              <a:t>Deaths</a:t>
            </a:r>
            <a:endParaRPr sz="1100"/>
          </a:p>
        </p:txBody>
      </p:sp>
      <p:sp>
        <p:nvSpPr>
          <p:cNvPr id="279" name="Google Shape;279;p22"/>
          <p:cNvSpPr txBox="1"/>
          <p:nvPr/>
        </p:nvSpPr>
        <p:spPr>
          <a:xfrm>
            <a:off x="892775" y="121600"/>
            <a:ext cx="9117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1</a:t>
            </a:r>
            <a:endParaRPr sz="1100"/>
          </a:p>
        </p:txBody>
      </p:sp>
      <p:sp>
        <p:nvSpPr>
          <p:cNvPr id="280" name="Google Shape;280;p22"/>
          <p:cNvSpPr txBox="1"/>
          <p:nvPr/>
        </p:nvSpPr>
        <p:spPr>
          <a:xfrm>
            <a:off x="2398675"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2</a:t>
            </a:r>
            <a:endParaRPr sz="1100"/>
          </a:p>
        </p:txBody>
      </p:sp>
      <p:sp>
        <p:nvSpPr>
          <p:cNvPr id="281" name="Google Shape;281;p22"/>
          <p:cNvSpPr txBox="1"/>
          <p:nvPr/>
        </p:nvSpPr>
        <p:spPr>
          <a:xfrm>
            <a:off x="41023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3</a:t>
            </a:r>
            <a:endParaRPr sz="1100"/>
          </a:p>
        </p:txBody>
      </p:sp>
      <p:sp>
        <p:nvSpPr>
          <p:cNvPr id="282" name="Google Shape;282;p22"/>
          <p:cNvSpPr txBox="1"/>
          <p:nvPr/>
        </p:nvSpPr>
        <p:spPr>
          <a:xfrm>
            <a:off x="57634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4</a:t>
            </a:r>
            <a:endParaRPr sz="1100"/>
          </a:p>
        </p:txBody>
      </p:sp>
      <p:sp>
        <p:nvSpPr>
          <p:cNvPr id="283" name="Google Shape;283;p22"/>
          <p:cNvSpPr txBox="1"/>
          <p:nvPr/>
        </p:nvSpPr>
        <p:spPr>
          <a:xfrm>
            <a:off x="73887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5</a:t>
            </a:r>
            <a:endParaRPr sz="1100"/>
          </a:p>
        </p:txBody>
      </p:sp>
      <p:sp>
        <p:nvSpPr>
          <p:cNvPr id="284" name="Google Shape;284;p22"/>
          <p:cNvSpPr txBox="1"/>
          <p:nvPr/>
        </p:nvSpPr>
        <p:spPr>
          <a:xfrm>
            <a:off x="90924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6</a:t>
            </a:r>
            <a:endParaRPr sz="1100"/>
          </a:p>
        </p:txBody>
      </p:sp>
      <p:pic>
        <p:nvPicPr>
          <p:cNvPr id="285" name="Google Shape;285;p22"/>
          <p:cNvPicPr preferRelativeResize="0"/>
          <p:nvPr/>
        </p:nvPicPr>
        <p:blipFill>
          <a:blip r:embed="rId4">
            <a:alphaModFix/>
          </a:blip>
          <a:stretch>
            <a:fillRect/>
          </a:stretch>
        </p:blipFill>
        <p:spPr>
          <a:xfrm>
            <a:off x="379004" y="724100"/>
            <a:ext cx="10039296" cy="6051549"/>
          </a:xfrm>
          <a:prstGeom prst="rect">
            <a:avLst/>
          </a:prstGeom>
          <a:noFill/>
          <a:ln>
            <a:noFill/>
          </a:ln>
        </p:spPr>
      </p:pic>
      <p:pic>
        <p:nvPicPr>
          <p:cNvPr id="286" name="Google Shape;286;p22"/>
          <p:cNvPicPr preferRelativeResize="0"/>
          <p:nvPr/>
        </p:nvPicPr>
        <p:blipFill>
          <a:blip r:embed="rId5">
            <a:alphaModFix/>
          </a:blip>
          <a:stretch>
            <a:fillRect/>
          </a:stretch>
        </p:blipFill>
        <p:spPr>
          <a:xfrm>
            <a:off x="455850" y="750875"/>
            <a:ext cx="9922401" cy="5949299"/>
          </a:xfrm>
          <a:prstGeom prst="rect">
            <a:avLst/>
          </a:prstGeom>
          <a:noFill/>
          <a:ln>
            <a:noFill/>
          </a:ln>
        </p:spPr>
      </p:pic>
      <p:pic>
        <p:nvPicPr>
          <p:cNvPr id="287" name="Google Shape;287;p22"/>
          <p:cNvPicPr preferRelativeResize="0"/>
          <p:nvPr/>
        </p:nvPicPr>
        <p:blipFill>
          <a:blip r:embed="rId6">
            <a:alphaModFix/>
          </a:blip>
          <a:stretch>
            <a:fillRect/>
          </a:stretch>
        </p:blipFill>
        <p:spPr>
          <a:xfrm>
            <a:off x="288675" y="750075"/>
            <a:ext cx="10129623" cy="6051551"/>
          </a:xfrm>
          <a:prstGeom prst="rect">
            <a:avLst/>
          </a:prstGeom>
          <a:noFill/>
          <a:ln>
            <a:noFill/>
          </a:ln>
        </p:spPr>
      </p:pic>
      <p:sp>
        <p:nvSpPr>
          <p:cNvPr id="288" name="Google Shape;288;p22"/>
          <p:cNvSpPr txBox="1"/>
          <p:nvPr>
            <p:ph type="title"/>
          </p:nvPr>
        </p:nvSpPr>
        <p:spPr>
          <a:xfrm>
            <a:off x="3017163" y="2909150"/>
            <a:ext cx="5286000" cy="403500"/>
          </a:xfrm>
          <a:prstGeom prst="rect">
            <a:avLst/>
          </a:prstGeom>
          <a:solidFill>
            <a:srgbClr val="00FFFF"/>
          </a:solid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sz="1200"/>
              <a:t>Scenarios: Isolating 65+ using risk model calculations (with lower upper bound on D and not including 50% scenarios)</a:t>
            </a:r>
            <a:endParaRPr sz="1200"/>
          </a:p>
        </p:txBody>
      </p:sp>
      <p:sp>
        <p:nvSpPr>
          <p:cNvPr id="289" name="Google Shape;289;p22"/>
          <p:cNvSpPr/>
          <p:nvPr/>
        </p:nvSpPr>
        <p:spPr>
          <a:xfrm>
            <a:off x="7424563" y="70952"/>
            <a:ext cx="2743043" cy="1022698"/>
          </a:xfrm>
          <a:custGeom>
            <a:rect b="b" l="l" r="r" t="t"/>
            <a:pathLst>
              <a:path extrusionOk="0" h="55931" w="128963">
                <a:moveTo>
                  <a:pt x="59341" y="728"/>
                </a:moveTo>
                <a:cubicBezTo>
                  <a:pt x="41532" y="728"/>
                  <a:pt x="21643" y="-2168"/>
                  <a:pt x="6260" y="6806"/>
                </a:cubicBezTo>
                <a:cubicBezTo>
                  <a:pt x="762" y="10013"/>
                  <a:pt x="942" y="18685"/>
                  <a:pt x="588" y="25040"/>
                </a:cubicBezTo>
                <a:cubicBezTo>
                  <a:pt x="332" y="29633"/>
                  <a:pt x="-920" y="34844"/>
                  <a:pt x="1398" y="38817"/>
                </a:cubicBezTo>
                <a:cubicBezTo>
                  <a:pt x="4176" y="43579"/>
                  <a:pt x="10399" y="45442"/>
                  <a:pt x="15580" y="47326"/>
                </a:cubicBezTo>
                <a:cubicBezTo>
                  <a:pt x="31485" y="53110"/>
                  <a:pt x="48901" y="54620"/>
                  <a:pt x="65825" y="54620"/>
                </a:cubicBezTo>
                <a:cubicBezTo>
                  <a:pt x="85521" y="54620"/>
                  <a:pt x="111868" y="60679"/>
                  <a:pt x="124173" y="45300"/>
                </a:cubicBezTo>
                <a:cubicBezTo>
                  <a:pt x="126672" y="42177"/>
                  <a:pt x="125705" y="37446"/>
                  <a:pt x="126605" y="33549"/>
                </a:cubicBezTo>
                <a:cubicBezTo>
                  <a:pt x="127173" y="31091"/>
                  <a:pt x="129760" y="28512"/>
                  <a:pt x="128631" y="26256"/>
                </a:cubicBezTo>
                <a:cubicBezTo>
                  <a:pt x="127338" y="23671"/>
                  <a:pt x="123918" y="22891"/>
                  <a:pt x="121742" y="20988"/>
                </a:cubicBezTo>
                <a:cubicBezTo>
                  <a:pt x="118219" y="17906"/>
                  <a:pt x="115507" y="13859"/>
                  <a:pt x="111612" y="11263"/>
                </a:cubicBezTo>
                <a:cubicBezTo>
                  <a:pt x="104633" y="6611"/>
                  <a:pt x="95622" y="5820"/>
                  <a:pt x="87300" y="4780"/>
                </a:cubicBezTo>
                <a:cubicBezTo>
                  <a:pt x="77458" y="3550"/>
                  <a:pt x="66593" y="-2898"/>
                  <a:pt x="57721" y="1538"/>
                </a:cubicBezTo>
              </a:path>
            </a:pathLst>
          </a:custGeom>
          <a:noFill/>
          <a:ln cap="flat" cmpd="sng" w="28575">
            <a:solidFill>
              <a:srgbClr val="FF0000"/>
            </a:solidFill>
            <a:prstDash val="solid"/>
            <a:round/>
            <a:headEnd len="med" w="med" type="none"/>
            <a:tailEnd len="med" w="med" type="none"/>
          </a:ln>
        </p:spPr>
      </p:sp>
      <p:sp>
        <p:nvSpPr>
          <p:cNvPr id="290" name="Google Shape;290;p22"/>
          <p:cNvSpPr/>
          <p:nvPr/>
        </p:nvSpPr>
        <p:spPr>
          <a:xfrm>
            <a:off x="7208601" y="3465057"/>
            <a:ext cx="3224075" cy="1398275"/>
          </a:xfrm>
          <a:custGeom>
            <a:rect b="b" l="l" r="r" t="t"/>
            <a:pathLst>
              <a:path extrusionOk="0" h="55931" w="128963">
                <a:moveTo>
                  <a:pt x="59341" y="728"/>
                </a:moveTo>
                <a:cubicBezTo>
                  <a:pt x="41532" y="728"/>
                  <a:pt x="21643" y="-2168"/>
                  <a:pt x="6260" y="6806"/>
                </a:cubicBezTo>
                <a:cubicBezTo>
                  <a:pt x="762" y="10013"/>
                  <a:pt x="942" y="18685"/>
                  <a:pt x="588" y="25040"/>
                </a:cubicBezTo>
                <a:cubicBezTo>
                  <a:pt x="332" y="29633"/>
                  <a:pt x="-920" y="34844"/>
                  <a:pt x="1398" y="38817"/>
                </a:cubicBezTo>
                <a:cubicBezTo>
                  <a:pt x="4176" y="43579"/>
                  <a:pt x="10399" y="45442"/>
                  <a:pt x="15580" y="47326"/>
                </a:cubicBezTo>
                <a:cubicBezTo>
                  <a:pt x="31485" y="53110"/>
                  <a:pt x="48901" y="54620"/>
                  <a:pt x="65825" y="54620"/>
                </a:cubicBezTo>
                <a:cubicBezTo>
                  <a:pt x="85521" y="54620"/>
                  <a:pt x="111868" y="60679"/>
                  <a:pt x="124173" y="45300"/>
                </a:cubicBezTo>
                <a:cubicBezTo>
                  <a:pt x="126672" y="42177"/>
                  <a:pt x="125705" y="37446"/>
                  <a:pt x="126605" y="33549"/>
                </a:cubicBezTo>
                <a:cubicBezTo>
                  <a:pt x="127173" y="31091"/>
                  <a:pt x="129760" y="28512"/>
                  <a:pt x="128631" y="26256"/>
                </a:cubicBezTo>
                <a:cubicBezTo>
                  <a:pt x="127338" y="23671"/>
                  <a:pt x="123918" y="22891"/>
                  <a:pt x="121742" y="20988"/>
                </a:cubicBezTo>
                <a:cubicBezTo>
                  <a:pt x="118219" y="17906"/>
                  <a:pt x="115507" y="13859"/>
                  <a:pt x="111612" y="11263"/>
                </a:cubicBezTo>
                <a:cubicBezTo>
                  <a:pt x="104633" y="6611"/>
                  <a:pt x="95622" y="5820"/>
                  <a:pt x="87300" y="4780"/>
                </a:cubicBezTo>
                <a:cubicBezTo>
                  <a:pt x="77458" y="3550"/>
                  <a:pt x="66593" y="-2898"/>
                  <a:pt x="57721" y="1538"/>
                </a:cubicBezTo>
              </a:path>
            </a:pathLst>
          </a:custGeom>
          <a:noFill/>
          <a:ln cap="flat" cmpd="sng" w="28575">
            <a:solidFill>
              <a:srgbClr val="FF0000"/>
            </a:solidFill>
            <a:prstDash val="solid"/>
            <a:round/>
            <a:headEnd len="med" w="med" type="none"/>
            <a:tailEnd len="med" w="med" type="none"/>
          </a:ln>
        </p:spPr>
      </p:sp>
      <p:sp>
        <p:nvSpPr>
          <p:cNvPr id="291" name="Google Shape;291;p22"/>
          <p:cNvSpPr/>
          <p:nvPr/>
        </p:nvSpPr>
        <p:spPr>
          <a:xfrm>
            <a:off x="4028075" y="3639626"/>
            <a:ext cx="2897154" cy="1245863"/>
          </a:xfrm>
          <a:custGeom>
            <a:rect b="b" l="l" r="r" t="t"/>
            <a:pathLst>
              <a:path extrusionOk="0" h="55931" w="128963">
                <a:moveTo>
                  <a:pt x="59341" y="728"/>
                </a:moveTo>
                <a:cubicBezTo>
                  <a:pt x="41532" y="728"/>
                  <a:pt x="21643" y="-2168"/>
                  <a:pt x="6260" y="6806"/>
                </a:cubicBezTo>
                <a:cubicBezTo>
                  <a:pt x="762" y="10013"/>
                  <a:pt x="942" y="18685"/>
                  <a:pt x="588" y="25040"/>
                </a:cubicBezTo>
                <a:cubicBezTo>
                  <a:pt x="332" y="29633"/>
                  <a:pt x="-920" y="34844"/>
                  <a:pt x="1398" y="38817"/>
                </a:cubicBezTo>
                <a:cubicBezTo>
                  <a:pt x="4176" y="43579"/>
                  <a:pt x="10399" y="45442"/>
                  <a:pt x="15580" y="47326"/>
                </a:cubicBezTo>
                <a:cubicBezTo>
                  <a:pt x="31485" y="53110"/>
                  <a:pt x="48901" y="54620"/>
                  <a:pt x="65825" y="54620"/>
                </a:cubicBezTo>
                <a:cubicBezTo>
                  <a:pt x="85521" y="54620"/>
                  <a:pt x="111868" y="60679"/>
                  <a:pt x="124173" y="45300"/>
                </a:cubicBezTo>
                <a:cubicBezTo>
                  <a:pt x="126672" y="42177"/>
                  <a:pt x="125705" y="37446"/>
                  <a:pt x="126605" y="33549"/>
                </a:cubicBezTo>
                <a:cubicBezTo>
                  <a:pt x="127173" y="31091"/>
                  <a:pt x="129760" y="28512"/>
                  <a:pt x="128631" y="26256"/>
                </a:cubicBezTo>
                <a:cubicBezTo>
                  <a:pt x="127338" y="23671"/>
                  <a:pt x="123918" y="22891"/>
                  <a:pt x="121742" y="20988"/>
                </a:cubicBezTo>
                <a:cubicBezTo>
                  <a:pt x="118219" y="17906"/>
                  <a:pt x="115507" y="13859"/>
                  <a:pt x="111612" y="11263"/>
                </a:cubicBezTo>
                <a:cubicBezTo>
                  <a:pt x="104633" y="6611"/>
                  <a:pt x="95622" y="5820"/>
                  <a:pt x="87300" y="4780"/>
                </a:cubicBezTo>
                <a:cubicBezTo>
                  <a:pt x="77458" y="3550"/>
                  <a:pt x="66593" y="-2898"/>
                  <a:pt x="57721" y="1538"/>
                </a:cubicBezTo>
              </a:path>
            </a:pathLst>
          </a:custGeom>
          <a:noFill/>
          <a:ln cap="flat" cmpd="sng" w="28575">
            <a:solidFill>
              <a:srgbClr val="FF0000"/>
            </a:solidFill>
            <a:prstDash val="solid"/>
            <a:round/>
            <a:headEnd len="med" w="med" type="none"/>
            <a:tailEnd len="med" w="med" type="none"/>
          </a:ln>
        </p:spPr>
      </p:sp>
      <p:sp>
        <p:nvSpPr>
          <p:cNvPr id="292" name="Google Shape;292;p22"/>
          <p:cNvSpPr/>
          <p:nvPr/>
        </p:nvSpPr>
        <p:spPr>
          <a:xfrm>
            <a:off x="4253463" y="274002"/>
            <a:ext cx="2743043" cy="1022698"/>
          </a:xfrm>
          <a:custGeom>
            <a:rect b="b" l="l" r="r" t="t"/>
            <a:pathLst>
              <a:path extrusionOk="0" h="55931" w="128963">
                <a:moveTo>
                  <a:pt x="59341" y="728"/>
                </a:moveTo>
                <a:cubicBezTo>
                  <a:pt x="41532" y="728"/>
                  <a:pt x="21643" y="-2168"/>
                  <a:pt x="6260" y="6806"/>
                </a:cubicBezTo>
                <a:cubicBezTo>
                  <a:pt x="762" y="10013"/>
                  <a:pt x="942" y="18685"/>
                  <a:pt x="588" y="25040"/>
                </a:cubicBezTo>
                <a:cubicBezTo>
                  <a:pt x="332" y="29633"/>
                  <a:pt x="-920" y="34844"/>
                  <a:pt x="1398" y="38817"/>
                </a:cubicBezTo>
                <a:cubicBezTo>
                  <a:pt x="4176" y="43579"/>
                  <a:pt x="10399" y="45442"/>
                  <a:pt x="15580" y="47326"/>
                </a:cubicBezTo>
                <a:cubicBezTo>
                  <a:pt x="31485" y="53110"/>
                  <a:pt x="48901" y="54620"/>
                  <a:pt x="65825" y="54620"/>
                </a:cubicBezTo>
                <a:cubicBezTo>
                  <a:pt x="85521" y="54620"/>
                  <a:pt x="111868" y="60679"/>
                  <a:pt x="124173" y="45300"/>
                </a:cubicBezTo>
                <a:cubicBezTo>
                  <a:pt x="126672" y="42177"/>
                  <a:pt x="125705" y="37446"/>
                  <a:pt x="126605" y="33549"/>
                </a:cubicBezTo>
                <a:cubicBezTo>
                  <a:pt x="127173" y="31091"/>
                  <a:pt x="129760" y="28512"/>
                  <a:pt x="128631" y="26256"/>
                </a:cubicBezTo>
                <a:cubicBezTo>
                  <a:pt x="127338" y="23671"/>
                  <a:pt x="123918" y="22891"/>
                  <a:pt x="121742" y="20988"/>
                </a:cubicBezTo>
                <a:cubicBezTo>
                  <a:pt x="118219" y="17906"/>
                  <a:pt x="115507" y="13859"/>
                  <a:pt x="111612" y="11263"/>
                </a:cubicBezTo>
                <a:cubicBezTo>
                  <a:pt x="104633" y="6611"/>
                  <a:pt x="95622" y="5820"/>
                  <a:pt x="87300" y="4780"/>
                </a:cubicBezTo>
                <a:cubicBezTo>
                  <a:pt x="77458" y="3550"/>
                  <a:pt x="66593" y="-2898"/>
                  <a:pt x="57721" y="1538"/>
                </a:cubicBezTo>
              </a:path>
            </a:pathLst>
          </a:custGeom>
          <a:noFill/>
          <a:ln cap="flat" cmpd="sng" w="28575">
            <a:solidFill>
              <a:srgbClr val="FF0000"/>
            </a:solidFill>
            <a:prstDash val="solid"/>
            <a:round/>
            <a:headEnd len="med" w="med" type="none"/>
            <a:tailEnd len="med" w="med" type="none"/>
          </a:ln>
        </p:spPr>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3"/>
          <p:cNvSpPr txBox="1"/>
          <p:nvPr>
            <p:ph type="title"/>
          </p:nvPr>
        </p:nvSpPr>
        <p:spPr>
          <a:xfrm>
            <a:off x="686250" y="1256550"/>
            <a:ext cx="10515600" cy="3231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Analysis: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Risk Probabilities after pegging to LAC data on illnesses by age group</a:t>
            </a:r>
            <a:endParaRPr/>
          </a:p>
        </p:txBody>
      </p:sp>
      <p:sp>
        <p:nvSpPr>
          <p:cNvPr id="299" name="Google Shape;299;p23"/>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4"/>
          <p:cNvSpPr txBox="1"/>
          <p:nvPr>
            <p:ph type="title"/>
          </p:nvPr>
        </p:nvSpPr>
        <p:spPr>
          <a:xfrm>
            <a:off x="615325" y="253700"/>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a:t>Analysis: Risk probabilities </a:t>
            </a:r>
            <a:endParaRPr/>
          </a:p>
        </p:txBody>
      </p:sp>
      <p:pic>
        <p:nvPicPr>
          <p:cNvPr id="305" name="Google Shape;305;p24"/>
          <p:cNvPicPr preferRelativeResize="0"/>
          <p:nvPr/>
        </p:nvPicPr>
        <p:blipFill>
          <a:blip r:embed="rId3">
            <a:alphaModFix/>
          </a:blip>
          <a:stretch>
            <a:fillRect/>
          </a:stretch>
        </p:blipFill>
        <p:spPr>
          <a:xfrm>
            <a:off x="5786925" y="1406725"/>
            <a:ext cx="4878638" cy="1521150"/>
          </a:xfrm>
          <a:prstGeom prst="rect">
            <a:avLst/>
          </a:prstGeom>
          <a:noFill/>
          <a:ln>
            <a:noFill/>
          </a:ln>
        </p:spPr>
      </p:pic>
      <p:pic>
        <p:nvPicPr>
          <p:cNvPr id="306" name="Google Shape;306;p24"/>
          <p:cNvPicPr preferRelativeResize="0"/>
          <p:nvPr/>
        </p:nvPicPr>
        <p:blipFill>
          <a:blip r:embed="rId4">
            <a:alphaModFix/>
          </a:blip>
          <a:stretch>
            <a:fillRect/>
          </a:stretch>
        </p:blipFill>
        <p:spPr>
          <a:xfrm>
            <a:off x="137000" y="2871621"/>
            <a:ext cx="4961101" cy="1376650"/>
          </a:xfrm>
          <a:prstGeom prst="rect">
            <a:avLst/>
          </a:prstGeom>
          <a:noFill/>
          <a:ln>
            <a:noFill/>
          </a:ln>
        </p:spPr>
      </p:pic>
      <p:sp>
        <p:nvSpPr>
          <p:cNvPr id="307" name="Google Shape;307;p24"/>
          <p:cNvSpPr txBox="1"/>
          <p:nvPr/>
        </p:nvSpPr>
        <p:spPr>
          <a:xfrm>
            <a:off x="1757350" y="1848250"/>
            <a:ext cx="2978100" cy="425400"/>
          </a:xfrm>
          <a:prstGeom prst="rect">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Prior Risk Probabilities</a:t>
            </a:r>
            <a:endParaRPr/>
          </a:p>
        </p:txBody>
      </p:sp>
      <p:sp>
        <p:nvSpPr>
          <p:cNvPr id="308" name="Google Shape;308;p24"/>
          <p:cNvSpPr txBox="1"/>
          <p:nvPr/>
        </p:nvSpPr>
        <p:spPr>
          <a:xfrm>
            <a:off x="6807375" y="1154000"/>
            <a:ext cx="2978100" cy="425400"/>
          </a:xfrm>
          <a:prstGeom prst="rect">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Posterior</a:t>
            </a:r>
            <a:r>
              <a:rPr lang="en-US"/>
              <a:t> Risk Probabilities</a:t>
            </a:r>
            <a:endParaRPr/>
          </a:p>
        </p:txBody>
      </p:sp>
      <p:sp>
        <p:nvSpPr>
          <p:cNvPr id="309" name="Google Shape;309;p24"/>
          <p:cNvSpPr txBox="1"/>
          <p:nvPr/>
        </p:nvSpPr>
        <p:spPr>
          <a:xfrm>
            <a:off x="1711975" y="4264500"/>
            <a:ext cx="3448800" cy="8463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These priors are pegged to LAC data via the prevalence of each age group in the infected population on both these dates</a:t>
            </a:r>
            <a:endParaRPr/>
          </a:p>
        </p:txBody>
      </p:sp>
      <p:sp>
        <p:nvSpPr>
          <p:cNvPr id="310" name="Google Shape;310;p24"/>
          <p:cNvSpPr txBox="1"/>
          <p:nvPr/>
        </p:nvSpPr>
        <p:spPr>
          <a:xfrm>
            <a:off x="6756700" y="4188300"/>
            <a:ext cx="3448800" cy="8463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These posteriors are fit to the epidemic model at both these dates and times in between</a:t>
            </a:r>
            <a:endParaRPr/>
          </a:p>
        </p:txBody>
      </p:sp>
      <p:sp>
        <p:nvSpPr>
          <p:cNvPr id="311" name="Google Shape;311;p24"/>
          <p:cNvSpPr txBox="1"/>
          <p:nvPr/>
        </p:nvSpPr>
        <p:spPr>
          <a:xfrm>
            <a:off x="1711975" y="5222025"/>
            <a:ext cx="3448800" cy="846300"/>
          </a:xfrm>
          <a:prstGeom prst="rect">
            <a:avLst/>
          </a:prstGeom>
          <a:solidFill>
            <a:srgbClr val="00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I think we replace our existing estimates for P(H|I) etc in the text with these.</a:t>
            </a:r>
            <a:endParaRPr/>
          </a:p>
        </p:txBody>
      </p:sp>
      <p:sp>
        <p:nvSpPr>
          <p:cNvPr id="312" name="Google Shape;312;p24"/>
          <p:cNvSpPr txBox="1"/>
          <p:nvPr/>
        </p:nvSpPr>
        <p:spPr>
          <a:xfrm>
            <a:off x="6807375" y="5171350"/>
            <a:ext cx="3448800" cy="846300"/>
          </a:xfrm>
          <a:prstGeom prst="rect">
            <a:avLst/>
          </a:prstGeom>
          <a:solidFill>
            <a:srgbClr val="00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I still need to plot these estimated functions for Alpha Kappa Delta over time</a:t>
            </a:r>
            <a:endParaRPr/>
          </a:p>
        </p:txBody>
      </p:sp>
      <p:pic>
        <p:nvPicPr>
          <p:cNvPr id="313" name="Google Shape;313;p24"/>
          <p:cNvPicPr preferRelativeResize="0"/>
          <p:nvPr/>
        </p:nvPicPr>
        <p:blipFill>
          <a:blip r:embed="rId5">
            <a:alphaModFix/>
          </a:blip>
          <a:stretch>
            <a:fillRect/>
          </a:stretch>
        </p:blipFill>
        <p:spPr>
          <a:xfrm>
            <a:off x="5863125" y="2858331"/>
            <a:ext cx="4878650" cy="1403237"/>
          </a:xfrm>
          <a:prstGeom prst="rect">
            <a:avLst/>
          </a:prstGeom>
          <a:noFill/>
          <a:ln cap="flat" cmpd="sng" w="9525">
            <a:solidFill>
              <a:srgbClr val="FF40FF"/>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25"/>
          <p:cNvSpPr txBox="1"/>
          <p:nvPr>
            <p:ph type="title"/>
          </p:nvPr>
        </p:nvSpPr>
        <p:spPr>
          <a:xfrm>
            <a:off x="-33450" y="-2325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a:t>Analysis: Risk probabilities </a:t>
            </a:r>
            <a:endParaRPr/>
          </a:p>
        </p:txBody>
      </p:sp>
      <p:pic>
        <p:nvPicPr>
          <p:cNvPr id="319" name="Google Shape;319;p25"/>
          <p:cNvPicPr preferRelativeResize="0"/>
          <p:nvPr/>
        </p:nvPicPr>
        <p:blipFill>
          <a:blip r:embed="rId3">
            <a:alphaModFix/>
          </a:blip>
          <a:stretch>
            <a:fillRect/>
          </a:stretch>
        </p:blipFill>
        <p:spPr>
          <a:xfrm>
            <a:off x="6980000" y="1762175"/>
            <a:ext cx="4973798" cy="4973798"/>
          </a:xfrm>
          <a:prstGeom prst="rect">
            <a:avLst/>
          </a:prstGeom>
          <a:noFill/>
          <a:ln>
            <a:noFill/>
          </a:ln>
        </p:spPr>
      </p:pic>
      <p:pic>
        <p:nvPicPr>
          <p:cNvPr id="320" name="Google Shape;320;p25"/>
          <p:cNvPicPr preferRelativeResize="0"/>
          <p:nvPr/>
        </p:nvPicPr>
        <p:blipFill>
          <a:blip r:embed="rId4">
            <a:alphaModFix/>
          </a:blip>
          <a:stretch>
            <a:fillRect/>
          </a:stretch>
        </p:blipFill>
        <p:spPr>
          <a:xfrm>
            <a:off x="162525" y="1822975"/>
            <a:ext cx="4967381" cy="4973799"/>
          </a:xfrm>
          <a:prstGeom prst="rect">
            <a:avLst/>
          </a:prstGeom>
          <a:noFill/>
          <a:ln>
            <a:noFill/>
          </a:ln>
        </p:spPr>
      </p:pic>
      <p:pic>
        <p:nvPicPr>
          <p:cNvPr id="321" name="Google Shape;321;p25"/>
          <p:cNvPicPr preferRelativeResize="0"/>
          <p:nvPr/>
        </p:nvPicPr>
        <p:blipFill>
          <a:blip r:embed="rId5">
            <a:alphaModFix/>
          </a:blip>
          <a:stretch>
            <a:fillRect/>
          </a:stretch>
        </p:blipFill>
        <p:spPr>
          <a:xfrm>
            <a:off x="8994454" y="1052650"/>
            <a:ext cx="2959346" cy="922725"/>
          </a:xfrm>
          <a:prstGeom prst="rect">
            <a:avLst/>
          </a:prstGeom>
          <a:noFill/>
          <a:ln>
            <a:noFill/>
          </a:ln>
        </p:spPr>
      </p:pic>
      <p:pic>
        <p:nvPicPr>
          <p:cNvPr id="322" name="Google Shape;322;p25"/>
          <p:cNvPicPr preferRelativeResize="0"/>
          <p:nvPr/>
        </p:nvPicPr>
        <p:blipFill>
          <a:blip r:embed="rId6">
            <a:alphaModFix/>
          </a:blip>
          <a:stretch>
            <a:fillRect/>
          </a:stretch>
        </p:blipFill>
        <p:spPr>
          <a:xfrm>
            <a:off x="162525" y="1189516"/>
            <a:ext cx="2978101" cy="826384"/>
          </a:xfrm>
          <a:prstGeom prst="rect">
            <a:avLst/>
          </a:prstGeom>
          <a:noFill/>
          <a:ln>
            <a:noFill/>
          </a:ln>
        </p:spPr>
      </p:pic>
      <p:sp>
        <p:nvSpPr>
          <p:cNvPr id="323" name="Google Shape;323;p25"/>
          <p:cNvSpPr txBox="1"/>
          <p:nvPr/>
        </p:nvSpPr>
        <p:spPr>
          <a:xfrm>
            <a:off x="162525" y="764125"/>
            <a:ext cx="2978100" cy="42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Model fit using tight priors around Prior Risk Probabilities</a:t>
            </a:r>
            <a:endParaRPr/>
          </a:p>
        </p:txBody>
      </p:sp>
      <p:sp>
        <p:nvSpPr>
          <p:cNvPr id="324" name="Google Shape;324;p25"/>
          <p:cNvSpPr txBox="1"/>
          <p:nvPr/>
        </p:nvSpPr>
        <p:spPr>
          <a:xfrm>
            <a:off x="7962600" y="444875"/>
            <a:ext cx="3991200" cy="648300"/>
          </a:xfrm>
          <a:prstGeom prst="rect">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Model fits when relaxing prior distributions (not fixing around Prior Risk probabilities)</a:t>
            </a:r>
            <a:endParaRPr/>
          </a:p>
        </p:txBody>
      </p:sp>
      <p:sp>
        <p:nvSpPr>
          <p:cNvPr id="325" name="Google Shape;325;p25"/>
          <p:cNvSpPr txBox="1"/>
          <p:nvPr/>
        </p:nvSpPr>
        <p:spPr>
          <a:xfrm>
            <a:off x="162525" y="764125"/>
            <a:ext cx="2978100" cy="425400"/>
          </a:xfrm>
          <a:prstGeom prst="rect">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Model fit using tight priors around Prior Risk Probabilities</a:t>
            </a:r>
            <a:endParaRPr/>
          </a:p>
        </p:txBody>
      </p:sp>
      <p:sp>
        <p:nvSpPr>
          <p:cNvPr id="326" name="Google Shape;326;p25"/>
          <p:cNvSpPr txBox="1"/>
          <p:nvPr/>
        </p:nvSpPr>
        <p:spPr>
          <a:xfrm>
            <a:off x="5125780" y="1007175"/>
            <a:ext cx="2280000" cy="25281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When I fit the model to the Prior Risk Probabilities, even after pegging to LAC data on the prevalence of illnesses by age group -- the risk model over-estimates hospitalizations, and severely underestimates deaths.</a:t>
            </a:r>
            <a:endParaRPr/>
          </a:p>
          <a:p>
            <a:pPr indent="0" lvl="0" marL="0" rtl="0" algn="l">
              <a:spcBef>
                <a:spcPts val="0"/>
              </a:spcBef>
              <a:spcAft>
                <a:spcPts val="0"/>
              </a:spcAft>
              <a:buNone/>
            </a:pPr>
            <a:r>
              <a:t/>
            </a:r>
            <a:endParaRPr/>
          </a:p>
        </p:txBody>
      </p:sp>
      <p:sp>
        <p:nvSpPr>
          <p:cNvPr id="327" name="Google Shape;327;p25"/>
          <p:cNvSpPr txBox="1"/>
          <p:nvPr/>
        </p:nvSpPr>
        <p:spPr>
          <a:xfrm>
            <a:off x="5125780" y="3661775"/>
            <a:ext cx="2280000" cy="922800"/>
          </a:xfrm>
          <a:prstGeom prst="rect">
            <a:avLst/>
          </a:prstGeom>
          <a:solidFill>
            <a:srgbClr val="00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Do we note this anywhere in the text?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26"/>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34" name="Google Shape;334;p26"/>
          <p:cNvPicPr preferRelativeResize="0"/>
          <p:nvPr/>
        </p:nvPicPr>
        <p:blipFill>
          <a:blip r:embed="rId3">
            <a:alphaModFix/>
          </a:blip>
          <a:stretch>
            <a:fillRect/>
          </a:stretch>
        </p:blipFill>
        <p:spPr>
          <a:xfrm>
            <a:off x="1576725" y="0"/>
            <a:ext cx="6858000" cy="6858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27"/>
          <p:cNvSpPr txBox="1"/>
          <p:nvPr>
            <p:ph type="title"/>
          </p:nvPr>
        </p:nvSpPr>
        <p:spPr>
          <a:xfrm>
            <a:off x="-33450" y="-2325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a:t>Analysis: Risk probabilities </a:t>
            </a:r>
            <a:endParaRPr/>
          </a:p>
        </p:txBody>
      </p:sp>
      <p:pic>
        <p:nvPicPr>
          <p:cNvPr id="340" name="Google Shape;340;p27"/>
          <p:cNvPicPr preferRelativeResize="0"/>
          <p:nvPr/>
        </p:nvPicPr>
        <p:blipFill>
          <a:blip r:embed="rId3">
            <a:alphaModFix/>
          </a:blip>
          <a:stretch>
            <a:fillRect/>
          </a:stretch>
        </p:blipFill>
        <p:spPr>
          <a:xfrm>
            <a:off x="6980000" y="1762175"/>
            <a:ext cx="4973798" cy="4973798"/>
          </a:xfrm>
          <a:prstGeom prst="rect">
            <a:avLst/>
          </a:prstGeom>
          <a:noFill/>
          <a:ln>
            <a:noFill/>
          </a:ln>
        </p:spPr>
      </p:pic>
      <p:pic>
        <p:nvPicPr>
          <p:cNvPr id="341" name="Google Shape;341;p27"/>
          <p:cNvPicPr preferRelativeResize="0"/>
          <p:nvPr/>
        </p:nvPicPr>
        <p:blipFill>
          <a:blip r:embed="rId4">
            <a:alphaModFix/>
          </a:blip>
          <a:stretch>
            <a:fillRect/>
          </a:stretch>
        </p:blipFill>
        <p:spPr>
          <a:xfrm>
            <a:off x="162525" y="1822975"/>
            <a:ext cx="4967381" cy="4973799"/>
          </a:xfrm>
          <a:prstGeom prst="rect">
            <a:avLst/>
          </a:prstGeom>
          <a:noFill/>
          <a:ln>
            <a:noFill/>
          </a:ln>
        </p:spPr>
      </p:pic>
      <p:pic>
        <p:nvPicPr>
          <p:cNvPr id="342" name="Google Shape;342;p27"/>
          <p:cNvPicPr preferRelativeResize="0"/>
          <p:nvPr/>
        </p:nvPicPr>
        <p:blipFill>
          <a:blip r:embed="rId5">
            <a:alphaModFix/>
          </a:blip>
          <a:stretch>
            <a:fillRect/>
          </a:stretch>
        </p:blipFill>
        <p:spPr>
          <a:xfrm>
            <a:off x="8994454" y="1052650"/>
            <a:ext cx="2959346" cy="922725"/>
          </a:xfrm>
          <a:prstGeom prst="rect">
            <a:avLst/>
          </a:prstGeom>
          <a:noFill/>
          <a:ln>
            <a:noFill/>
          </a:ln>
        </p:spPr>
      </p:pic>
      <p:pic>
        <p:nvPicPr>
          <p:cNvPr id="343" name="Google Shape;343;p27"/>
          <p:cNvPicPr preferRelativeResize="0"/>
          <p:nvPr/>
        </p:nvPicPr>
        <p:blipFill>
          <a:blip r:embed="rId6">
            <a:alphaModFix/>
          </a:blip>
          <a:stretch>
            <a:fillRect/>
          </a:stretch>
        </p:blipFill>
        <p:spPr>
          <a:xfrm>
            <a:off x="162525" y="1189516"/>
            <a:ext cx="2978101" cy="826384"/>
          </a:xfrm>
          <a:prstGeom prst="rect">
            <a:avLst/>
          </a:prstGeom>
          <a:noFill/>
          <a:ln>
            <a:noFill/>
          </a:ln>
        </p:spPr>
      </p:pic>
      <p:sp>
        <p:nvSpPr>
          <p:cNvPr id="344" name="Google Shape;344;p27"/>
          <p:cNvSpPr txBox="1"/>
          <p:nvPr/>
        </p:nvSpPr>
        <p:spPr>
          <a:xfrm>
            <a:off x="162525" y="764125"/>
            <a:ext cx="2978100" cy="42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Model fit using tight priors around Prior Risk Probabilities</a:t>
            </a:r>
            <a:endParaRPr/>
          </a:p>
        </p:txBody>
      </p:sp>
      <p:sp>
        <p:nvSpPr>
          <p:cNvPr id="345" name="Google Shape;345;p27"/>
          <p:cNvSpPr txBox="1"/>
          <p:nvPr/>
        </p:nvSpPr>
        <p:spPr>
          <a:xfrm>
            <a:off x="7962600" y="444875"/>
            <a:ext cx="3991200" cy="648300"/>
          </a:xfrm>
          <a:prstGeom prst="rect">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Model fits WITH SLIGHTLY CLOSER POSTERIOR ALPHA KAPPA DELTA</a:t>
            </a:r>
            <a:endParaRPr/>
          </a:p>
        </p:txBody>
      </p:sp>
      <p:sp>
        <p:nvSpPr>
          <p:cNvPr id="346" name="Google Shape;346;p27"/>
          <p:cNvSpPr txBox="1"/>
          <p:nvPr/>
        </p:nvSpPr>
        <p:spPr>
          <a:xfrm>
            <a:off x="162525" y="764125"/>
            <a:ext cx="2978100" cy="425400"/>
          </a:xfrm>
          <a:prstGeom prst="rect">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Model fit using tight priors around Prior Risk Probabilities</a:t>
            </a:r>
            <a:endParaRPr/>
          </a:p>
        </p:txBody>
      </p:sp>
      <p:sp>
        <p:nvSpPr>
          <p:cNvPr id="347" name="Google Shape;347;p27"/>
          <p:cNvSpPr txBox="1"/>
          <p:nvPr/>
        </p:nvSpPr>
        <p:spPr>
          <a:xfrm>
            <a:off x="5125780" y="1007175"/>
            <a:ext cx="2280000" cy="25281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When I fit the model to the Prior Risk Probabilities, even after pegging to LAC data on the prevalence of illnesses by age group -- the risk model over-estimates hospitalizations, and severely underestimates deaths.</a:t>
            </a:r>
            <a:endParaRPr/>
          </a:p>
          <a:p>
            <a:pPr indent="0" lvl="0" marL="0" rtl="0" algn="l">
              <a:spcBef>
                <a:spcPts val="0"/>
              </a:spcBef>
              <a:spcAft>
                <a:spcPts val="0"/>
              </a:spcAft>
              <a:buNone/>
            </a:pPr>
            <a:r>
              <a:t/>
            </a:r>
            <a:endParaRPr/>
          </a:p>
        </p:txBody>
      </p:sp>
      <p:sp>
        <p:nvSpPr>
          <p:cNvPr id="348" name="Google Shape;348;p27"/>
          <p:cNvSpPr txBox="1"/>
          <p:nvPr/>
        </p:nvSpPr>
        <p:spPr>
          <a:xfrm>
            <a:off x="5125780" y="3661775"/>
            <a:ext cx="2280000" cy="922800"/>
          </a:xfrm>
          <a:prstGeom prst="rect">
            <a:avLst/>
          </a:prstGeom>
          <a:solidFill>
            <a:srgbClr val="00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Do we note this anywhere in the text?</a:t>
            </a:r>
            <a:endParaRPr/>
          </a:p>
        </p:txBody>
      </p:sp>
      <p:pic>
        <p:nvPicPr>
          <p:cNvPr id="349" name="Google Shape;349;p27"/>
          <p:cNvPicPr preferRelativeResize="0"/>
          <p:nvPr/>
        </p:nvPicPr>
        <p:blipFill>
          <a:blip r:embed="rId7">
            <a:alphaModFix/>
          </a:blip>
          <a:stretch>
            <a:fillRect/>
          </a:stretch>
        </p:blipFill>
        <p:spPr>
          <a:xfrm>
            <a:off x="6300801" y="1822975"/>
            <a:ext cx="5653001" cy="4973800"/>
          </a:xfrm>
          <a:prstGeom prst="rect">
            <a:avLst/>
          </a:prstGeom>
          <a:noFill/>
          <a:ln>
            <a:noFill/>
          </a:ln>
        </p:spPr>
      </p:pic>
      <p:pic>
        <p:nvPicPr>
          <p:cNvPr id="350" name="Google Shape;350;p27"/>
          <p:cNvPicPr preferRelativeResize="0"/>
          <p:nvPr/>
        </p:nvPicPr>
        <p:blipFill>
          <a:blip r:embed="rId8">
            <a:alphaModFix/>
          </a:blip>
          <a:stretch>
            <a:fillRect/>
          </a:stretch>
        </p:blipFill>
        <p:spPr>
          <a:xfrm>
            <a:off x="8783100" y="1044613"/>
            <a:ext cx="3263844" cy="938800"/>
          </a:xfrm>
          <a:prstGeom prst="rect">
            <a:avLst/>
          </a:prstGeom>
          <a:noFill/>
          <a:ln cap="flat" cmpd="sng" w="9525">
            <a:solidFill>
              <a:srgbClr val="FF40FF"/>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8"/>
          <p:cNvSpPr txBox="1"/>
          <p:nvPr>
            <p:ph type="title"/>
          </p:nvPr>
        </p:nvSpPr>
        <p:spPr>
          <a:xfrm>
            <a:off x="-33450" y="-2325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a:t>Analysis: Risk probabilities </a:t>
            </a:r>
            <a:endParaRPr/>
          </a:p>
        </p:txBody>
      </p:sp>
      <p:sp>
        <p:nvSpPr>
          <p:cNvPr id="356" name="Google Shape;356;p28"/>
          <p:cNvSpPr txBox="1"/>
          <p:nvPr/>
        </p:nvSpPr>
        <p:spPr>
          <a:xfrm>
            <a:off x="212725" y="936300"/>
            <a:ext cx="5095500" cy="816300"/>
          </a:xfrm>
          <a:prstGeom prst="rect">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CFR/IFR recalculated after pegging to LAC data by distribution of each age group in the infected population. It does not take into account the LAC data on deaths by age group, since these are heavily influenced by SNF cases.</a:t>
            </a:r>
            <a:endParaRPr/>
          </a:p>
        </p:txBody>
      </p:sp>
      <p:sp>
        <p:nvSpPr>
          <p:cNvPr id="357" name="Google Shape;357;p28"/>
          <p:cNvSpPr txBox="1"/>
          <p:nvPr/>
        </p:nvSpPr>
        <p:spPr>
          <a:xfrm>
            <a:off x="5713775" y="4765475"/>
            <a:ext cx="2978100" cy="42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Model fit using tight priors around Prior Risk Probabilities</a:t>
            </a:r>
            <a:endParaRPr/>
          </a:p>
        </p:txBody>
      </p:sp>
      <p:pic>
        <p:nvPicPr>
          <p:cNvPr id="358" name="Google Shape;358;p28"/>
          <p:cNvPicPr preferRelativeResize="0"/>
          <p:nvPr/>
        </p:nvPicPr>
        <p:blipFill>
          <a:blip r:embed="rId3">
            <a:alphaModFix/>
          </a:blip>
          <a:stretch>
            <a:fillRect/>
          </a:stretch>
        </p:blipFill>
        <p:spPr>
          <a:xfrm>
            <a:off x="5577800" y="182350"/>
            <a:ext cx="6508450" cy="6525876"/>
          </a:xfrm>
          <a:prstGeom prst="rect">
            <a:avLst/>
          </a:prstGeom>
          <a:noFill/>
          <a:ln>
            <a:noFill/>
          </a:ln>
        </p:spPr>
      </p:pic>
      <p:sp>
        <p:nvSpPr>
          <p:cNvPr id="359" name="Google Shape;359;p28"/>
          <p:cNvSpPr txBox="1"/>
          <p:nvPr/>
        </p:nvSpPr>
        <p:spPr>
          <a:xfrm>
            <a:off x="212725" y="2208725"/>
            <a:ext cx="5095500" cy="816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Ill.Apr.20 and Ill.Jul.20 show the model-estimated prevalence of each stratified risk profile in the infected population, after accounting for the LAC observed distribution of each aggregate age group</a:t>
            </a:r>
            <a:endParaRPr/>
          </a:p>
        </p:txBody>
      </p:sp>
      <p:sp>
        <p:nvSpPr>
          <p:cNvPr id="360" name="Google Shape;360;p28"/>
          <p:cNvSpPr txBox="1"/>
          <p:nvPr/>
        </p:nvSpPr>
        <p:spPr>
          <a:xfrm>
            <a:off x="212725" y="3297475"/>
            <a:ext cx="5095500" cy="816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You will note the CFR/IFR do change from Apr.20 to Jul.20, due to the overall decrease in deaths : illnesses between these dates.</a:t>
            </a:r>
            <a:endParaRPr/>
          </a:p>
        </p:txBody>
      </p:sp>
      <p:sp>
        <p:nvSpPr>
          <p:cNvPr id="361" name="Google Shape;361;p28"/>
          <p:cNvSpPr txBox="1"/>
          <p:nvPr/>
        </p:nvSpPr>
        <p:spPr>
          <a:xfrm>
            <a:off x="476550" y="4579200"/>
            <a:ext cx="3000000" cy="688500"/>
          </a:xfrm>
          <a:prstGeom prst="rect">
            <a:avLst/>
          </a:prstGeom>
          <a:solidFill>
            <a:srgbClr val="00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rPr>
              <a:t>I think we can replace existing CFR/IFR tables with this.</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29"/>
          <p:cNvSpPr txBox="1"/>
          <p:nvPr>
            <p:ph type="title"/>
          </p:nvPr>
        </p:nvSpPr>
        <p:spPr>
          <a:xfrm>
            <a:off x="-33450" y="-2325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a:t>Analysis: Risk probabilities </a:t>
            </a:r>
            <a:endParaRPr/>
          </a:p>
        </p:txBody>
      </p:sp>
      <p:sp>
        <p:nvSpPr>
          <p:cNvPr id="367" name="Google Shape;367;p29"/>
          <p:cNvSpPr txBox="1"/>
          <p:nvPr/>
        </p:nvSpPr>
        <p:spPr>
          <a:xfrm>
            <a:off x="212725" y="1559525"/>
            <a:ext cx="4011600" cy="3312900"/>
          </a:xfrm>
          <a:prstGeom prst="rect">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Change in prevalence of risk groups, age groups, any comorbidity, and smoking between April 20 and July 20.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Interesting, but I’m not quite sure what the points for discussion/takeaway are…</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US"/>
              <a:t>Even as avg age decreases in overall population, still makes up a large fraction of deaths?</a:t>
            </a:r>
            <a:endParaRPr/>
          </a:p>
          <a:p>
            <a:pPr indent="-317500" lvl="0" marL="457200" rtl="0" algn="l">
              <a:spcBef>
                <a:spcPts val="0"/>
              </a:spcBef>
              <a:spcAft>
                <a:spcPts val="0"/>
              </a:spcAft>
              <a:buSzPts val="1400"/>
              <a:buChar char="-"/>
            </a:pPr>
            <a:r>
              <a:rPr lang="en-US"/>
              <a:t>Other thoughts?  </a:t>
            </a:r>
            <a:endParaRPr/>
          </a:p>
        </p:txBody>
      </p:sp>
      <p:pic>
        <p:nvPicPr>
          <p:cNvPr id="368" name="Google Shape;368;p29"/>
          <p:cNvPicPr preferRelativeResize="0"/>
          <p:nvPr/>
        </p:nvPicPr>
        <p:blipFill>
          <a:blip r:embed="rId3">
            <a:alphaModFix/>
          </a:blip>
          <a:stretch>
            <a:fillRect/>
          </a:stretch>
        </p:blipFill>
        <p:spPr>
          <a:xfrm>
            <a:off x="4376150" y="1174675"/>
            <a:ext cx="7663451" cy="5104127"/>
          </a:xfrm>
          <a:prstGeom prst="rect">
            <a:avLst/>
          </a:prstGeom>
          <a:noFill/>
          <a:ln>
            <a:noFill/>
          </a:ln>
        </p:spPr>
      </p:pic>
      <p:sp>
        <p:nvSpPr>
          <p:cNvPr id="369" name="Google Shape;369;p29"/>
          <p:cNvSpPr txBox="1"/>
          <p:nvPr/>
        </p:nvSpPr>
        <p:spPr>
          <a:xfrm>
            <a:off x="253700" y="4964125"/>
            <a:ext cx="3000000" cy="688500"/>
          </a:xfrm>
          <a:prstGeom prst="rect">
            <a:avLst/>
          </a:prstGeom>
          <a:solidFill>
            <a:srgbClr val="00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rPr>
              <a:t>Include this??</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3" name="Shape 373"/>
        <p:cNvGrpSpPr/>
        <p:nvPr/>
      </p:nvGrpSpPr>
      <p:grpSpPr>
        <a:xfrm>
          <a:off x="0" y="0"/>
          <a:ext cx="0" cy="0"/>
          <a:chOff x="0" y="0"/>
          <a:chExt cx="0" cy="0"/>
        </a:xfrm>
      </p:grpSpPr>
      <p:sp>
        <p:nvSpPr>
          <p:cNvPr id="374" name="Google Shape;374;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a:t>Scenarios</a:t>
            </a:r>
            <a:endParaRPr/>
          </a:p>
        </p:txBody>
      </p:sp>
      <p:sp>
        <p:nvSpPr>
          <p:cNvPr id="375" name="Google Shape;375;p3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70000"/>
              </a:lnSpc>
              <a:spcBef>
                <a:spcPts val="0"/>
              </a:spcBef>
              <a:spcAft>
                <a:spcPts val="0"/>
              </a:spcAft>
              <a:buClr>
                <a:schemeClr val="dk1"/>
              </a:buClr>
              <a:buSzPts val="2590"/>
              <a:buChar char="•"/>
            </a:pPr>
            <a:r>
              <a:rPr lang="en-US" sz="2590"/>
              <a:t>## SCENARIO 0: R0 DO NOTHING (NO INTERVENTIONS: PROJECTION USING MODEL ESTIMATED PARAMETERS)</a:t>
            </a:r>
            <a:endParaRPr/>
          </a:p>
          <a:p>
            <a:pPr indent="-228600" lvl="0" marL="228600" rtl="0" algn="l">
              <a:lnSpc>
                <a:spcPct val="70000"/>
              </a:lnSpc>
              <a:spcBef>
                <a:spcPts val="1000"/>
              </a:spcBef>
              <a:spcAft>
                <a:spcPts val="0"/>
              </a:spcAft>
              <a:buClr>
                <a:schemeClr val="dk1"/>
              </a:buClr>
              <a:buSzPts val="2590"/>
              <a:buChar char="•"/>
            </a:pPr>
            <a:r>
              <a:rPr lang="en-US" sz="2590"/>
              <a:t>## SCENARIO 1: R0 DO NOTHING </a:t>
            </a:r>
            <a:r>
              <a:rPr lang="en-US" sz="2590">
                <a:highlight>
                  <a:srgbClr val="FFFF00"/>
                </a:highlight>
              </a:rPr>
              <a:t>+ SHIELD 65+</a:t>
            </a:r>
            <a:endParaRPr/>
          </a:p>
          <a:p>
            <a:pPr indent="-228600" lvl="0" marL="228600" rtl="0" algn="l">
              <a:lnSpc>
                <a:spcPct val="70000"/>
              </a:lnSpc>
              <a:spcBef>
                <a:spcPts val="1000"/>
              </a:spcBef>
              <a:spcAft>
                <a:spcPts val="0"/>
              </a:spcAft>
              <a:buClr>
                <a:schemeClr val="dk1"/>
              </a:buClr>
              <a:buSzPts val="2590"/>
              <a:buChar char="•"/>
            </a:pPr>
            <a:r>
              <a:rPr lang="en-US" sz="2590"/>
              <a:t>## SCENARIO 2: STAGE 3 SELF-ADAPTIVE Rt</a:t>
            </a:r>
            <a:endParaRPr/>
          </a:p>
          <a:p>
            <a:pPr indent="-228600" lvl="0" marL="228600" rtl="0" algn="l">
              <a:lnSpc>
                <a:spcPct val="70000"/>
              </a:lnSpc>
              <a:spcBef>
                <a:spcPts val="1000"/>
              </a:spcBef>
              <a:spcAft>
                <a:spcPts val="0"/>
              </a:spcAft>
              <a:buClr>
                <a:schemeClr val="dk1"/>
              </a:buClr>
              <a:buSzPts val="2590"/>
              <a:buChar char="•"/>
            </a:pPr>
            <a:r>
              <a:rPr lang="en-US" sz="2590"/>
              <a:t>## SCENARIO 3: STAGE 3 SELF-ADAPTIVE Rt </a:t>
            </a:r>
            <a:r>
              <a:rPr lang="en-US" sz="2590">
                <a:highlight>
                  <a:srgbClr val="FFFF00"/>
                </a:highlight>
              </a:rPr>
              <a:t>+ SHIELD 65+</a:t>
            </a:r>
            <a:endParaRPr/>
          </a:p>
          <a:p>
            <a:pPr indent="-228600" lvl="0" marL="228600" rtl="0" algn="l">
              <a:lnSpc>
                <a:spcPct val="70000"/>
              </a:lnSpc>
              <a:spcBef>
                <a:spcPts val="1000"/>
              </a:spcBef>
              <a:spcAft>
                <a:spcPts val="0"/>
              </a:spcAft>
              <a:buClr>
                <a:schemeClr val="dk1"/>
              </a:buClr>
              <a:buSzPts val="2590"/>
              <a:buChar char="•"/>
            </a:pPr>
            <a:r>
              <a:rPr lang="en-US" sz="2590"/>
              <a:t>## SCENARIO 4: CONTINUE TOTAL LOCKDOWN 1 MONTH LONGER</a:t>
            </a:r>
            <a:endParaRPr/>
          </a:p>
          <a:p>
            <a:pPr indent="-228600" lvl="0" marL="228600" rtl="0" algn="l">
              <a:lnSpc>
                <a:spcPct val="70000"/>
              </a:lnSpc>
              <a:spcBef>
                <a:spcPts val="1000"/>
              </a:spcBef>
              <a:spcAft>
                <a:spcPts val="0"/>
              </a:spcAft>
              <a:buClr>
                <a:schemeClr val="dk1"/>
              </a:buClr>
              <a:buSzPts val="2590"/>
              <a:buChar char="•"/>
            </a:pPr>
            <a:r>
              <a:rPr lang="en-US" sz="2590"/>
              <a:t>## SCENARIO 5: CONTINUE TOTAL LOCKDOWN 1 MONTH LONGER </a:t>
            </a:r>
            <a:r>
              <a:rPr lang="en-US" sz="2590">
                <a:highlight>
                  <a:srgbClr val="FFFF00"/>
                </a:highlight>
              </a:rPr>
              <a:t>+ SHIELD 65+</a:t>
            </a:r>
            <a:endParaRPr/>
          </a:p>
          <a:p>
            <a:pPr indent="-228600" lvl="0" marL="228600" rtl="0" algn="l">
              <a:lnSpc>
                <a:spcPct val="70000"/>
              </a:lnSpc>
              <a:spcBef>
                <a:spcPts val="1000"/>
              </a:spcBef>
              <a:spcAft>
                <a:spcPts val="0"/>
              </a:spcAft>
              <a:buClr>
                <a:schemeClr val="dk1"/>
              </a:buClr>
              <a:buSzPts val="2590"/>
              <a:buChar char="•"/>
            </a:pPr>
            <a:r>
              <a:rPr lang="en-US" sz="2590"/>
              <a:t>## SCENARIO 6: OBSERVED TREND</a:t>
            </a:r>
            <a:endParaRPr/>
          </a:p>
          <a:p>
            <a:pPr indent="-228600" lvl="0" marL="228600" rtl="0" algn="l">
              <a:lnSpc>
                <a:spcPct val="70000"/>
              </a:lnSpc>
              <a:spcBef>
                <a:spcPts val="1000"/>
              </a:spcBef>
              <a:spcAft>
                <a:spcPts val="0"/>
              </a:spcAft>
              <a:buClr>
                <a:schemeClr val="dk1"/>
              </a:buClr>
              <a:buSzPts val="2590"/>
              <a:buChar char="•"/>
            </a:pPr>
            <a:r>
              <a:rPr lang="en-US" sz="2590"/>
              <a:t>## SCENARIO 7: OBSERVED TREND Rt </a:t>
            </a:r>
            <a:r>
              <a:rPr lang="en-US" sz="2590">
                <a:highlight>
                  <a:srgbClr val="FFFF00"/>
                </a:highlight>
              </a:rPr>
              <a:t>+ SHIELD 65+</a:t>
            </a:r>
            <a:endParaRPr/>
          </a:p>
        </p:txBody>
      </p:sp>
      <p:sp>
        <p:nvSpPr>
          <p:cNvPr id="376" name="Google Shape;376;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3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a:t>METHODS</a:t>
            </a:r>
            <a:endParaRPr/>
          </a:p>
        </p:txBody>
      </p:sp>
      <p:sp>
        <p:nvSpPr>
          <p:cNvPr id="382" name="Google Shape;382;p31"/>
          <p:cNvSpPr txBox="1"/>
          <p:nvPr>
            <p:ph idx="1" type="body"/>
          </p:nvPr>
        </p:nvSpPr>
        <p:spPr>
          <a:xfrm>
            <a:off x="421425" y="1590250"/>
            <a:ext cx="11704200" cy="5438700"/>
          </a:xfrm>
          <a:prstGeom prst="rect">
            <a:avLst/>
          </a:prstGeom>
          <a:noFill/>
          <a:ln cap="flat" cmpd="sng" w="9525">
            <a:solidFill>
              <a:srgbClr val="FFFF00"/>
            </a:solidFill>
            <a:prstDash val="solid"/>
            <a:round/>
            <a:headEnd len="sm" w="sm" type="none"/>
            <a:tailEnd len="sm" w="sm" type="none"/>
          </a:ln>
        </p:spPr>
        <p:txBody>
          <a:bodyPr anchorCtr="0" anchor="t" bIns="45700" lIns="91425" spcFirstLastPara="1" rIns="91425" wrap="square" tIns="45700">
            <a:noAutofit/>
          </a:bodyPr>
          <a:lstStyle/>
          <a:p>
            <a:pPr indent="-209550" lvl="0" marL="228600" rtl="0" algn="l">
              <a:lnSpc>
                <a:spcPct val="90000"/>
              </a:lnSpc>
              <a:spcBef>
                <a:spcPts val="0"/>
              </a:spcBef>
              <a:spcAft>
                <a:spcPts val="0"/>
              </a:spcAft>
              <a:buClr>
                <a:schemeClr val="dk1"/>
              </a:buClr>
              <a:buSzPts val="1700"/>
              <a:buChar char="•"/>
            </a:pPr>
            <a:r>
              <a:rPr lang="en-US" sz="1700"/>
              <a:t>For all scenarios in which at-risk populations are not isolated, we use the observed trend in the probabilities of severe illness for LAC – which decreased over time due to community self-adaptation.</a:t>
            </a:r>
            <a:endParaRPr sz="2500"/>
          </a:p>
          <a:p>
            <a:pPr indent="-209550" lvl="0" marL="228600" rtl="0" algn="l">
              <a:lnSpc>
                <a:spcPct val="90000"/>
              </a:lnSpc>
              <a:spcBef>
                <a:spcPts val="1300"/>
              </a:spcBef>
              <a:spcAft>
                <a:spcPts val="0"/>
              </a:spcAft>
              <a:buClr>
                <a:schemeClr val="dk1"/>
              </a:buClr>
              <a:buSzPts val="1700"/>
              <a:buChar char="•"/>
            </a:pPr>
            <a:r>
              <a:rPr lang="en-US" sz="1700"/>
              <a:t>We implement scenarios in which individuals 65+ are isolated, which comprise approximately 10% of the overall LAC population. In these scenarios we implement that the probabilities of severe illness are suddenly reduced as these populations are removed from the general population. This sudden reduction takes place on the same date that Stage 1 lockdown was implemented, since this is the time needed to understand we were facing a major public health crisis. We isolate these individuals from the overall community by removing them from the susceptible population, then using the risk model to recalculate the population-average probabilities of severe illness without including these populations.</a:t>
            </a:r>
            <a:endParaRPr sz="1700"/>
          </a:p>
          <a:p>
            <a:pPr indent="-222250" lvl="1" marL="685800" rtl="0" algn="l">
              <a:lnSpc>
                <a:spcPct val="90000"/>
              </a:lnSpc>
              <a:spcBef>
                <a:spcPts val="1300"/>
              </a:spcBef>
              <a:spcAft>
                <a:spcPts val="0"/>
              </a:spcAft>
              <a:buSzPts val="1700"/>
              <a:buChar char="•"/>
            </a:pPr>
            <a:r>
              <a:rPr lang="en-US" sz="1700">
                <a:highlight>
                  <a:srgbClr val="FFFF00"/>
                </a:highlight>
              </a:rPr>
              <a:t>I used a “realistic” approach and isolated 100% or 50% of the 65+ population out of the OBSERVED overall infections in LAC on Apr.20 and Jul.20, finding the updated Alpha Kappa Delta as … where Removed.1 is 100% and Removed.0 means 0% removed, or the original distribution. I did these calculations so that the frequency of the populations are updated at each stage. Then I ran the scenarios in which these populations are isolated by implementing the updated Alpha Kappa Delta at Apr.20 and Jul.20 — so that it parallels exactly the observed trend, but with the reduced rates.</a:t>
            </a:r>
            <a:endParaRPr sz="1700">
              <a:highlight>
                <a:srgbClr val="FFFF00"/>
              </a:highlight>
            </a:endParaRPr>
          </a:p>
          <a:p>
            <a:pPr indent="-209550" lvl="0" marL="228600" rtl="0" algn="l">
              <a:lnSpc>
                <a:spcPct val="90000"/>
              </a:lnSpc>
              <a:spcBef>
                <a:spcPts val="1300"/>
              </a:spcBef>
              <a:spcAft>
                <a:spcPts val="0"/>
              </a:spcAft>
              <a:buClr>
                <a:schemeClr val="dk1"/>
              </a:buClr>
              <a:buSzPts val="1700"/>
              <a:buChar char="•"/>
            </a:pPr>
            <a:r>
              <a:rPr lang="en-US" sz="1700"/>
              <a:t>In the scenarios for which we say that Rt follows a community self-adapted decrease, we implement that the value of Rt would have gradually reduced from R0 to the observed Rt value in Stage 3 of ~1.5, beginning in mid-July. This involves a panel of public health outreach and restriction policies (which in practice has included mask wearing, schools and indoor dining/entertainment being closed), but not as stringent as the total community lock-down of Stage 1.</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4"/>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14"/>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sp>
        <p:nvSpPr>
          <p:cNvPr id="116" name="Google Shape;116;p14"/>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a:t>Analysis of scenarios</a:t>
            </a:r>
            <a:endParaRPr/>
          </a:p>
        </p:txBody>
      </p:sp>
      <p:sp>
        <p:nvSpPr>
          <p:cNvPr id="388" name="Google Shape;388;p32"/>
          <p:cNvSpPr txBox="1"/>
          <p:nvPr>
            <p:ph idx="1" type="body"/>
          </p:nvPr>
        </p:nvSpPr>
        <p:spPr>
          <a:xfrm>
            <a:off x="238539" y="1391478"/>
            <a:ext cx="11115261" cy="5637475"/>
          </a:xfrm>
          <a:prstGeom prst="rect">
            <a:avLst/>
          </a:prstGeom>
          <a:noFill/>
          <a:ln>
            <a:noFill/>
          </a:ln>
        </p:spPr>
        <p:txBody>
          <a:bodyPr anchorCtr="0" anchor="t" bIns="45700" lIns="91425" spcFirstLastPara="1" rIns="91425" wrap="square" tIns="45700">
            <a:noAutofit/>
          </a:bodyPr>
          <a:lstStyle/>
          <a:p>
            <a:pPr indent="0" lvl="0" marL="0" rtl="0" algn="l">
              <a:lnSpc>
                <a:spcPct val="70000"/>
              </a:lnSpc>
              <a:spcBef>
                <a:spcPts val="0"/>
              </a:spcBef>
              <a:spcAft>
                <a:spcPts val="0"/>
              </a:spcAft>
              <a:buClr>
                <a:srgbClr val="FF40FF"/>
              </a:buClr>
              <a:buSzPts val="1500"/>
              <a:buNone/>
            </a:pPr>
            <a:r>
              <a:rPr lang="en-US" sz="1500">
                <a:solidFill>
                  <a:srgbClr val="FF40FF"/>
                </a:solidFill>
              </a:rPr>
              <a:t>@Dave: In figures from last night I had been removing individuals with 65+ and/or any comorbidities. Then I calculated that 65+ and/or comorbidities was almost 50% of the population (too many to shield) (and, I had not been removing 50% from of the susceptible population). So I repeated the analysis with 65+ only and results are around the same as last night, with slightly more deaths and more hospitalizations. So I think we should definitely present only scenario with 65+ since that is a more plausible scenario to remove!</a:t>
            </a:r>
            <a:endParaRPr sz="1625"/>
          </a:p>
          <a:p>
            <a:pPr indent="-228600" lvl="0" marL="228600" rtl="0" algn="l">
              <a:lnSpc>
                <a:spcPct val="70000"/>
              </a:lnSpc>
              <a:spcBef>
                <a:spcPts val="1300"/>
              </a:spcBef>
              <a:spcAft>
                <a:spcPts val="0"/>
              </a:spcAft>
              <a:buClr>
                <a:schemeClr val="dk1"/>
              </a:buClr>
              <a:buSzPts val="1625"/>
              <a:buChar char="•"/>
            </a:pPr>
            <a:r>
              <a:rPr lang="en-US" sz="1625"/>
              <a:t>Isolating 65+, no matter what is done to R(t), prevents a lot of deaths. Even if combined with Trump scenario of do absolutely nothing to decrease R0 (i.e. R(t) always = 4), shielding 65+ populations results in almost exactly the same total number of deaths as observed, as herd immunity is reached. However in this scenario, the numbers in hospital would have greatly surpassed capacity.</a:t>
            </a:r>
            <a:endParaRPr/>
          </a:p>
          <a:p>
            <a:pPr indent="-228600" lvl="0" marL="228600" rtl="0" algn="l">
              <a:lnSpc>
                <a:spcPct val="70000"/>
              </a:lnSpc>
              <a:spcBef>
                <a:spcPts val="1300"/>
              </a:spcBef>
              <a:spcAft>
                <a:spcPts val="0"/>
              </a:spcAft>
              <a:buClr>
                <a:schemeClr val="dk1"/>
              </a:buClr>
              <a:buSzPts val="1625"/>
              <a:buChar char="•"/>
            </a:pPr>
            <a:r>
              <a:rPr lang="en-US" sz="1625"/>
              <a:t>The Sweden scenario of community self-adaptive Rt that goes down to 1.5 by end of April results in slightly more deaths overall but greatly exceeds healthcare capacity. But combined with shielding 65+, this reduces overall number of deaths by around 1/3. This strategy is not recommended, however, as it still leads to substantially overwhelming healthcare facilities.</a:t>
            </a:r>
            <a:endParaRPr/>
          </a:p>
          <a:p>
            <a:pPr indent="-228600" lvl="0" marL="228600" rtl="0" algn="l">
              <a:lnSpc>
                <a:spcPct val="70000"/>
              </a:lnSpc>
              <a:spcBef>
                <a:spcPts val="1300"/>
              </a:spcBef>
              <a:spcAft>
                <a:spcPts val="0"/>
              </a:spcAft>
              <a:buClr>
                <a:schemeClr val="dk1"/>
              </a:buClr>
              <a:buSzPts val="1625"/>
              <a:buChar char="•"/>
            </a:pPr>
            <a:r>
              <a:rPr lang="en-US" sz="1625"/>
              <a:t>Interestingly, extending total lockdown by 1 month makes very little difference to observed deaths and hospitalizations. But extending total lockdown by 1 month + shielding 65+ makes a huge impact to reducing deaths – averting ~90% of observed deaths.</a:t>
            </a:r>
            <a:endParaRPr/>
          </a:p>
          <a:p>
            <a:pPr indent="-228600" lvl="0" marL="228600" rtl="0" algn="l">
              <a:lnSpc>
                <a:spcPct val="70000"/>
              </a:lnSpc>
              <a:spcBef>
                <a:spcPts val="1300"/>
              </a:spcBef>
              <a:spcAft>
                <a:spcPts val="0"/>
              </a:spcAft>
              <a:buClr>
                <a:schemeClr val="dk1"/>
              </a:buClr>
              <a:buSzPts val="1625"/>
              <a:buChar char="•"/>
            </a:pPr>
            <a:r>
              <a:rPr lang="en-US" sz="1625"/>
              <a:t>However keeping the observed course in terms of restrictions in contact for the general community without extending total lockdown by 1 month (i.e., Rt is what was observed for LAC), but shielding those 65+, could have had a very similar effect, averting ~80% of observed deaths.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a:t>Discussion</a:t>
            </a:r>
            <a:endParaRPr/>
          </a:p>
        </p:txBody>
      </p:sp>
      <p:sp>
        <p:nvSpPr>
          <p:cNvPr id="394" name="Google Shape;394;p33"/>
          <p:cNvSpPr txBox="1"/>
          <p:nvPr>
            <p:ph idx="1" type="body"/>
          </p:nvPr>
        </p:nvSpPr>
        <p:spPr>
          <a:xfrm>
            <a:off x="192475" y="1620800"/>
            <a:ext cx="11801400" cy="5176500"/>
          </a:xfrm>
          <a:prstGeom prst="rect">
            <a:avLst/>
          </a:prstGeom>
          <a:noFill/>
          <a:ln>
            <a:noFill/>
          </a:ln>
        </p:spPr>
        <p:txBody>
          <a:bodyPr anchorCtr="0" anchor="t" bIns="45700" lIns="91425" spcFirstLastPara="1" rIns="91425" wrap="square" tIns="45700">
            <a:noAutofit/>
          </a:bodyPr>
          <a:lstStyle/>
          <a:p>
            <a:pPr indent="-203200" lvl="0" marL="228600" rtl="0" algn="l">
              <a:lnSpc>
                <a:spcPct val="70000"/>
              </a:lnSpc>
              <a:spcBef>
                <a:spcPts val="0"/>
              </a:spcBef>
              <a:spcAft>
                <a:spcPts val="0"/>
              </a:spcAft>
              <a:buClr>
                <a:srgbClr val="FF40FF"/>
              </a:buClr>
              <a:buSzPts val="1615"/>
              <a:buChar char="•"/>
            </a:pPr>
            <a:r>
              <a:rPr lang="en-US" sz="1615">
                <a:highlight>
                  <a:srgbClr val="FFFF00"/>
                </a:highlight>
              </a:rPr>
              <a:t>Main conclusion: the early stay at home saved many lives </a:t>
            </a:r>
            <a:r>
              <a:rPr i="1" lang="en-US" sz="1615" u="sng">
                <a:highlight>
                  <a:srgbClr val="FFFF00"/>
                </a:highlight>
              </a:rPr>
              <a:t>because it both reduced transmission and protected the elderly</a:t>
            </a:r>
            <a:r>
              <a:rPr lang="en-US" sz="1615">
                <a:highlight>
                  <a:srgbClr val="FFFF00"/>
                </a:highlight>
              </a:rPr>
              <a:t>. A more relaxed initial lockdown but more strict protection of the elderly could have also averted many deaths, however at the expense of exceeding healthcare capacity, thus likely leading to more severe illnesses and deaths not accounted for by this model. Doing nothing to decrease R0 but still protecting the elderly would have so significantly overwhelmed healthcare capacity as to almost </a:t>
            </a:r>
            <a:r>
              <a:rPr lang="en-US" sz="1615">
                <a:highlight>
                  <a:srgbClr val="FFFF00"/>
                </a:highlight>
              </a:rPr>
              <a:t>certainly</a:t>
            </a:r>
            <a:r>
              <a:rPr lang="en-US" sz="1615">
                <a:highlight>
                  <a:srgbClr val="FFFF00"/>
                </a:highlight>
              </a:rPr>
              <a:t> result in disrupting the healthcare system in LAC and a large number of additional deaths. Thus the main takeaway is that strict initial restrictions to society were key, and that it is ok to relax these so long as the outbreak continues to remain more prevalent in younger less at-risk populations and older and other vulnerable populations are shielded. In anticipation of an upcoming increase in cases this fall, it will be important to ramp up efforts to protect the 65+ and vulnerable populations while maintianing moderate community-level restrictions .</a:t>
            </a:r>
            <a:endParaRPr sz="1615">
              <a:highlight>
                <a:srgbClr val="FFFF00"/>
              </a:highlight>
            </a:endParaRPr>
          </a:p>
          <a:p>
            <a:pPr indent="-203200" lvl="0" marL="228600" rtl="0" algn="l">
              <a:lnSpc>
                <a:spcPct val="70000"/>
              </a:lnSpc>
              <a:spcBef>
                <a:spcPts val="1300"/>
              </a:spcBef>
              <a:spcAft>
                <a:spcPts val="0"/>
              </a:spcAft>
              <a:buClr>
                <a:schemeClr val="dk1"/>
              </a:buClr>
              <a:buSzPts val="1615"/>
              <a:buChar char="•"/>
            </a:pPr>
            <a:r>
              <a:rPr lang="en-US" sz="1150">
                <a:solidFill>
                  <a:srgbClr val="D1D2D3"/>
                </a:solidFill>
                <a:highlight>
                  <a:srgbClr val="1A1D21"/>
                </a:highlight>
                <a:latin typeface="Arial"/>
                <a:ea typeface="Arial"/>
                <a:cs typeface="Arial"/>
                <a:sym typeface="Arial"/>
              </a:rPr>
              <a:t>If we use both 65+ and the observed alpha, kappa, delta scenarios, showing only deaths (not hospitalizations): We can make the point that we could have reduced a lot of deaths if we started early on by protecting 65+, but perhaps that is unrealistic; so then we show what it would have looked like if we started eearly on protecting whomever we’re protecting now (which is by definition realistic). Message is: whatever we do makes a difference, it’s not all or nothing, but we need to do something to protect the at-risk!</a:t>
            </a:r>
            <a:r>
              <a:rPr lang="en-US" sz="1000">
                <a:highlight>
                  <a:srgbClr val="1A1D21"/>
                </a:highlight>
                <a:latin typeface="Arial"/>
                <a:ea typeface="Arial"/>
                <a:cs typeface="Arial"/>
                <a:sym typeface="Arial"/>
              </a:rPr>
              <a:t> (edited) </a:t>
            </a:r>
            <a:endParaRPr sz="1615"/>
          </a:p>
          <a:p>
            <a:pPr indent="-203200" lvl="0" marL="228600" rtl="0" algn="l">
              <a:lnSpc>
                <a:spcPct val="70000"/>
              </a:lnSpc>
              <a:spcBef>
                <a:spcPts val="1300"/>
              </a:spcBef>
              <a:spcAft>
                <a:spcPts val="0"/>
              </a:spcAft>
              <a:buClr>
                <a:schemeClr val="dk1"/>
              </a:buClr>
              <a:buSzPts val="1615"/>
              <a:buChar char="•"/>
            </a:pPr>
            <a:r>
              <a:rPr lang="en-US" sz="1615"/>
              <a:t>Generalizability: We do this analysis for LAC. This analysis could be generalized to different regions, which will have different percentages of at-risk individuals, to understand the combined impact of community + specific subpopulation interventions </a:t>
            </a:r>
            <a:r>
              <a:rPr i="1" lang="en-US" sz="1615"/>
              <a:t>based on the region-specific distribution of vulnerable populations in each subpopulation.</a:t>
            </a:r>
            <a:endParaRPr sz="1615"/>
          </a:p>
          <a:p>
            <a:pPr indent="-203200" lvl="0" marL="228600" rtl="0" algn="l">
              <a:lnSpc>
                <a:spcPct val="70000"/>
              </a:lnSpc>
              <a:spcBef>
                <a:spcPts val="1300"/>
              </a:spcBef>
              <a:spcAft>
                <a:spcPts val="0"/>
              </a:spcAft>
              <a:buClr>
                <a:schemeClr val="dk1"/>
              </a:buClr>
              <a:buSzPts val="1615"/>
              <a:buChar char="•"/>
            </a:pPr>
            <a:r>
              <a:rPr lang="en-US" sz="1615"/>
              <a:t>Limitations: </a:t>
            </a:r>
            <a:endParaRPr sz="1615"/>
          </a:p>
          <a:p>
            <a:pPr indent="-216852" lvl="1" marL="685800" rtl="0" algn="l">
              <a:lnSpc>
                <a:spcPct val="70000"/>
              </a:lnSpc>
              <a:spcBef>
                <a:spcPts val="1300"/>
              </a:spcBef>
              <a:spcAft>
                <a:spcPts val="0"/>
              </a:spcAft>
              <a:buClr>
                <a:schemeClr val="dk1"/>
              </a:buClr>
              <a:buSzPts val="1615"/>
              <a:buChar char="•"/>
            </a:pPr>
            <a:r>
              <a:rPr lang="en-US" sz="1615"/>
              <a:t>It is important to note that in the scenarios in which the 65+ population is shielded, we implement this by operating only on numbers of  infection, hospitalizations and deaths. </a:t>
            </a:r>
            <a:endParaRPr sz="1615"/>
          </a:p>
          <a:p>
            <a:pPr indent="-216852" lvl="1" marL="685800" rtl="0" algn="l">
              <a:lnSpc>
                <a:spcPct val="70000"/>
              </a:lnSpc>
              <a:spcBef>
                <a:spcPts val="1300"/>
              </a:spcBef>
              <a:spcAft>
                <a:spcPts val="0"/>
              </a:spcAft>
              <a:buClr>
                <a:schemeClr val="dk1"/>
              </a:buClr>
              <a:buSzPts val="1615"/>
              <a:buChar char="•"/>
            </a:pPr>
            <a:r>
              <a:rPr lang="en-US" sz="1615"/>
              <a:t>We do not account for the health impact of COVID that do not require hospitalization, including long term effects. </a:t>
            </a:r>
            <a:endParaRPr sz="1615"/>
          </a:p>
          <a:p>
            <a:pPr indent="-216852" lvl="1" marL="685800" rtl="0" algn="l">
              <a:lnSpc>
                <a:spcPct val="70000"/>
              </a:lnSpc>
              <a:spcBef>
                <a:spcPts val="1300"/>
              </a:spcBef>
              <a:spcAft>
                <a:spcPts val="0"/>
              </a:spcAft>
              <a:buClr>
                <a:schemeClr val="dk1"/>
              </a:buClr>
              <a:buSzPts val="1615"/>
              <a:buChar char="•"/>
            </a:pPr>
            <a:r>
              <a:rPr lang="en-US" sz="1615"/>
              <a:t>We also do not account for critical illnesses or deaths that could result from healthcare capacity being exceeded. </a:t>
            </a:r>
            <a:endParaRPr sz="1615"/>
          </a:p>
          <a:p>
            <a:pPr indent="-216852" lvl="1" marL="685800" rtl="0" algn="l">
              <a:lnSpc>
                <a:spcPct val="70000"/>
              </a:lnSpc>
              <a:spcBef>
                <a:spcPts val="1300"/>
              </a:spcBef>
              <a:spcAft>
                <a:spcPts val="0"/>
              </a:spcAft>
              <a:buSzPts val="1615"/>
              <a:buChar char="•"/>
            </a:pPr>
            <a:r>
              <a:rPr lang="en-US" sz="1615"/>
              <a:t>We assume</a:t>
            </a:r>
            <a:r>
              <a:rPr lang="en-US" sz="1615"/>
              <a:t> the protection scenario is model is an 100% effective implementation</a:t>
            </a:r>
            <a:endParaRPr sz="1615"/>
          </a:p>
        </p:txBody>
      </p:sp>
      <p:sp>
        <p:nvSpPr>
          <p:cNvPr id="395" name="Google Shape;395;p3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a:t>TO DO </a:t>
            </a:r>
            <a:r>
              <a:rPr lang="en-US">
                <a:solidFill>
                  <a:srgbClr val="FF40FF"/>
                </a:solidFill>
              </a:rPr>
              <a:t>+ </a:t>
            </a:r>
            <a:r>
              <a:rPr lang="en-US">
                <a:solidFill>
                  <a:srgbClr val="FF40FF"/>
                </a:solidFill>
              </a:rPr>
              <a:t>QUESTIONS</a:t>
            </a:r>
            <a:endParaRPr/>
          </a:p>
        </p:txBody>
      </p:sp>
      <p:sp>
        <p:nvSpPr>
          <p:cNvPr id="401" name="Google Shape;401;p34"/>
          <p:cNvSpPr txBox="1"/>
          <p:nvPr>
            <p:ph idx="1" type="body"/>
          </p:nvPr>
        </p:nvSpPr>
        <p:spPr>
          <a:xfrm>
            <a:off x="838200" y="1442475"/>
            <a:ext cx="10515600" cy="5586600"/>
          </a:xfrm>
          <a:prstGeom prst="rect">
            <a:avLst/>
          </a:prstGeom>
          <a:noFill/>
          <a:ln>
            <a:noFill/>
          </a:ln>
        </p:spPr>
        <p:txBody>
          <a:bodyPr anchorCtr="0" anchor="t" bIns="45700" lIns="91425" spcFirstLastPara="1" rIns="91425" wrap="square" tIns="45700">
            <a:noAutofit/>
          </a:bodyPr>
          <a:lstStyle/>
          <a:p>
            <a:pPr indent="-228600" lvl="0" marL="228600" rtl="0" algn="l">
              <a:lnSpc>
                <a:spcPct val="80000"/>
              </a:lnSpc>
              <a:spcBef>
                <a:spcPts val="0"/>
              </a:spcBef>
              <a:spcAft>
                <a:spcPts val="0"/>
              </a:spcAft>
              <a:buClr>
                <a:schemeClr val="dk1"/>
              </a:buClr>
              <a:buSzPts val="2800"/>
              <a:buChar char="•"/>
            </a:pPr>
            <a:r>
              <a:rPr lang="en-US"/>
              <a:t>Show R(t) for each scenario (in 1 plot)</a:t>
            </a:r>
            <a:endParaRPr/>
          </a:p>
          <a:p>
            <a:pPr indent="-228600" lvl="0" marL="228600" rtl="0" algn="l">
              <a:lnSpc>
                <a:spcPct val="80000"/>
              </a:lnSpc>
              <a:spcBef>
                <a:spcPts val="1300"/>
              </a:spcBef>
              <a:spcAft>
                <a:spcPts val="0"/>
              </a:spcAft>
              <a:buClr>
                <a:srgbClr val="FF40FF"/>
              </a:buClr>
              <a:buSzPts val="2800"/>
              <a:buChar char="•"/>
            </a:pPr>
            <a:r>
              <a:rPr lang="en-US">
                <a:solidFill>
                  <a:srgbClr val="FF40FF"/>
                </a:solidFill>
              </a:rPr>
              <a:t>Show Alpha/Kappa/Delta(t) for each scenario in 1 plot?? Maybe just the composite calculated P(D|I)? </a:t>
            </a:r>
            <a:endParaRPr/>
          </a:p>
          <a:p>
            <a:pPr indent="-228600" lvl="0" marL="228600" rtl="0" algn="l">
              <a:lnSpc>
                <a:spcPct val="80000"/>
              </a:lnSpc>
              <a:spcBef>
                <a:spcPts val="1300"/>
              </a:spcBef>
              <a:spcAft>
                <a:spcPts val="0"/>
              </a:spcAft>
              <a:buClr>
                <a:srgbClr val="FF40FF"/>
              </a:buClr>
              <a:buSzPts val="2800"/>
              <a:buChar char="•"/>
            </a:pPr>
            <a:r>
              <a:rPr lang="en-US">
                <a:solidFill>
                  <a:srgbClr val="FF40FF"/>
                </a:solidFill>
              </a:rPr>
              <a:t>Which compartments to show trends for in paper? I am undecided because it is interesting to see the comparisons with observed data, but it is also interesting to see the current in compartment, esp. for hospitalizations and illnesses. </a:t>
            </a:r>
            <a:endParaRPr/>
          </a:p>
          <a:p>
            <a:pPr indent="0" lvl="0" marL="0" rtl="0" algn="l">
              <a:lnSpc>
                <a:spcPct val="80000"/>
              </a:lnSpc>
              <a:spcBef>
                <a:spcPts val="1300"/>
              </a:spcBef>
              <a:spcAft>
                <a:spcPts val="0"/>
              </a:spcAft>
              <a:buClr>
                <a:srgbClr val="FF40FF"/>
              </a:buClr>
              <a:buSzPts val="2800"/>
              <a:buNone/>
            </a:pPr>
            <a:r>
              <a:rPr lang="en-US">
                <a:solidFill>
                  <a:srgbClr val="FF40FF"/>
                </a:solidFill>
              </a:rPr>
              <a:t>	Maybe:</a:t>
            </a:r>
            <a:endParaRPr/>
          </a:p>
          <a:p>
            <a:pPr indent="-228600" lvl="1" marL="685800" rtl="0" algn="l">
              <a:lnSpc>
                <a:spcPct val="80000"/>
              </a:lnSpc>
              <a:spcBef>
                <a:spcPts val="800"/>
              </a:spcBef>
              <a:spcAft>
                <a:spcPts val="0"/>
              </a:spcAft>
              <a:buClr>
                <a:srgbClr val="FF40FF"/>
              </a:buClr>
              <a:buSzPts val="2400"/>
              <a:buChar char="•"/>
            </a:pPr>
            <a:r>
              <a:rPr lang="en-US">
                <a:solidFill>
                  <a:srgbClr val="FF40FF"/>
                </a:solidFill>
              </a:rPr>
              <a:t>New Infections (vs. data), Cumulative Infections (vs. data)</a:t>
            </a:r>
            <a:endParaRPr/>
          </a:p>
          <a:p>
            <a:pPr indent="-228600" lvl="1" marL="685800" rtl="0" algn="l">
              <a:lnSpc>
                <a:spcPct val="80000"/>
              </a:lnSpc>
              <a:spcBef>
                <a:spcPts val="800"/>
              </a:spcBef>
              <a:spcAft>
                <a:spcPts val="0"/>
              </a:spcAft>
              <a:buClr>
                <a:srgbClr val="FF40FF"/>
              </a:buClr>
              <a:buSzPts val="2400"/>
              <a:buChar char="•"/>
            </a:pPr>
            <a:r>
              <a:rPr lang="en-US">
                <a:solidFill>
                  <a:srgbClr val="FF40FF"/>
                </a:solidFill>
              </a:rPr>
              <a:t>New Hospitalizations (vs. data), Current Hospitalizations (with capacity line)</a:t>
            </a:r>
            <a:endParaRPr/>
          </a:p>
          <a:p>
            <a:pPr indent="-228600" lvl="1" marL="685800" rtl="0" algn="l">
              <a:lnSpc>
                <a:spcPct val="80000"/>
              </a:lnSpc>
              <a:spcBef>
                <a:spcPts val="800"/>
              </a:spcBef>
              <a:spcAft>
                <a:spcPts val="0"/>
              </a:spcAft>
              <a:buClr>
                <a:srgbClr val="FF40FF"/>
              </a:buClr>
              <a:buSzPts val="2400"/>
              <a:buChar char="•"/>
            </a:pPr>
            <a:r>
              <a:rPr lang="en-US">
                <a:solidFill>
                  <a:srgbClr val="FF40FF"/>
                </a:solidFill>
              </a:rPr>
              <a:t>Cumulative Deaths (vs. data)</a:t>
            </a:r>
            <a:endParaRPr/>
          </a:p>
        </p:txBody>
      </p:sp>
      <p:sp>
        <p:nvSpPr>
          <p:cNvPr id="402" name="Google Shape;402;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5"/>
          <p:cNvSpPr txBox="1"/>
          <p:nvPr/>
        </p:nvSpPr>
        <p:spPr>
          <a:xfrm>
            <a:off x="7041823" y="5561814"/>
            <a:ext cx="4854804"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800" u="none" cap="none" strike="noStrike">
                <a:solidFill>
                  <a:schemeClr val="dk1"/>
                </a:solidFill>
                <a:latin typeface="Century Gothic"/>
                <a:ea typeface="Century Gothic"/>
                <a:cs typeface="Century Gothic"/>
                <a:sym typeface="Century Gothic"/>
              </a:rPr>
              <a:t>## SCENARIO 1: R0 DO NOTHING + SHIELD SPECIFIC POPULATIONS</a:t>
            </a:r>
            <a:endParaRPr/>
          </a:p>
        </p:txBody>
      </p:sp>
      <p:sp>
        <p:nvSpPr>
          <p:cNvPr id="409" name="Google Shape;409;p35"/>
          <p:cNvSpPr txBox="1"/>
          <p:nvPr/>
        </p:nvSpPr>
        <p:spPr>
          <a:xfrm>
            <a:off x="693574" y="5561814"/>
            <a:ext cx="4854804"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entury Gothic"/>
                <a:ea typeface="Century Gothic"/>
                <a:cs typeface="Century Gothic"/>
                <a:sym typeface="Century Gothic"/>
              </a:rPr>
              <a:t>## SCENARIO 0: R0 DO NOTHING</a:t>
            </a:r>
            <a:endParaRPr/>
          </a:p>
          <a:p>
            <a:pPr indent="0" lvl="0" marL="0" marR="0" rtl="0" algn="l">
              <a:spcBef>
                <a:spcPts val="0"/>
              </a:spcBef>
              <a:spcAft>
                <a:spcPts val="0"/>
              </a:spcAft>
              <a:buNone/>
            </a:pPr>
            <a:r>
              <a:rPr lang="en-US" sz="1800">
                <a:solidFill>
                  <a:schemeClr val="dk1"/>
                </a:solidFill>
                <a:latin typeface="Century Gothic"/>
                <a:ea typeface="Century Gothic"/>
                <a:cs typeface="Century Gothic"/>
                <a:sym typeface="Century Gothic"/>
              </a:rPr>
              <a:t>(Trump Scenario)</a:t>
            </a:r>
            <a:endParaRPr/>
          </a:p>
        </p:txBody>
      </p:sp>
      <p:pic>
        <p:nvPicPr>
          <p:cNvPr id="410" name="Google Shape;410;p35"/>
          <p:cNvPicPr preferRelativeResize="0"/>
          <p:nvPr/>
        </p:nvPicPr>
        <p:blipFill rotWithShape="1">
          <a:blip r:embed="rId3">
            <a:alphaModFix/>
          </a:blip>
          <a:srcRect b="0" l="0" r="0" t="0"/>
          <a:stretch/>
        </p:blipFill>
        <p:spPr>
          <a:xfrm>
            <a:off x="276520" y="617129"/>
            <a:ext cx="5143684" cy="4301712"/>
          </a:xfrm>
          <a:prstGeom prst="rect">
            <a:avLst/>
          </a:prstGeom>
          <a:noFill/>
          <a:ln>
            <a:noFill/>
          </a:ln>
        </p:spPr>
      </p:pic>
      <p:pic>
        <p:nvPicPr>
          <p:cNvPr id="411" name="Google Shape;411;p35"/>
          <p:cNvPicPr preferRelativeResize="0"/>
          <p:nvPr/>
        </p:nvPicPr>
        <p:blipFill rotWithShape="1">
          <a:blip r:embed="rId4">
            <a:alphaModFix/>
          </a:blip>
          <a:srcRect b="0" l="0" r="0" t="0"/>
          <a:stretch/>
        </p:blipFill>
        <p:spPr>
          <a:xfrm>
            <a:off x="6095999" y="649855"/>
            <a:ext cx="5101617" cy="4301712"/>
          </a:xfrm>
          <a:prstGeom prst="rect">
            <a:avLst/>
          </a:prstGeom>
          <a:noFill/>
          <a:ln>
            <a:noFill/>
          </a:ln>
        </p:spPr>
      </p:pic>
      <p:pic>
        <p:nvPicPr>
          <p:cNvPr id="412" name="Google Shape;412;p35"/>
          <p:cNvPicPr preferRelativeResize="0"/>
          <p:nvPr/>
        </p:nvPicPr>
        <p:blipFill rotWithShape="1">
          <a:blip r:embed="rId5">
            <a:alphaModFix/>
          </a:blip>
          <a:srcRect b="0" l="0" r="0" t="0"/>
          <a:stretch/>
        </p:blipFill>
        <p:spPr>
          <a:xfrm>
            <a:off x="5699222" y="429370"/>
            <a:ext cx="5895170" cy="498944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36"/>
          <p:cNvSpPr txBox="1"/>
          <p:nvPr/>
        </p:nvSpPr>
        <p:spPr>
          <a:xfrm>
            <a:off x="7041822" y="5561814"/>
            <a:ext cx="5150177" cy="120032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entury Gothic"/>
                <a:ea typeface="Century Gothic"/>
                <a:cs typeface="Century Gothic"/>
                <a:sym typeface="Century Gothic"/>
              </a:rPr>
              <a:t>## SCENARIO 3: STAGE 3 SELF-ADAPTIVE Rt + SHIELD SPECIFIC POPULATIONS (this is what I would call Sweden Scenario)</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418" name="Google Shape;418;p36"/>
          <p:cNvSpPr txBox="1"/>
          <p:nvPr/>
        </p:nvSpPr>
        <p:spPr>
          <a:xfrm>
            <a:off x="693574" y="5561814"/>
            <a:ext cx="5169898" cy="9233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entury Gothic"/>
                <a:ea typeface="Century Gothic"/>
                <a:cs typeface="Century Gothic"/>
                <a:sym typeface="Century Gothic"/>
              </a:rPr>
              <a:t>## SCENARIO 2: STAGE 3 SELF-ADAPTIVE Rt (go almost immediately into Stage 3)</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pic>
        <p:nvPicPr>
          <p:cNvPr id="419" name="Google Shape;419;p36"/>
          <p:cNvPicPr preferRelativeResize="0"/>
          <p:nvPr/>
        </p:nvPicPr>
        <p:blipFill rotWithShape="1">
          <a:blip r:embed="rId3">
            <a:alphaModFix/>
          </a:blip>
          <a:srcRect b="0" l="0" r="0" t="0"/>
          <a:stretch/>
        </p:blipFill>
        <p:spPr>
          <a:xfrm>
            <a:off x="481285" y="649855"/>
            <a:ext cx="4909303" cy="4079800"/>
          </a:xfrm>
          <a:prstGeom prst="rect">
            <a:avLst/>
          </a:prstGeom>
          <a:noFill/>
          <a:ln>
            <a:noFill/>
          </a:ln>
        </p:spPr>
      </p:pic>
      <p:pic>
        <p:nvPicPr>
          <p:cNvPr id="420" name="Google Shape;420;p36"/>
          <p:cNvPicPr preferRelativeResize="0"/>
          <p:nvPr/>
        </p:nvPicPr>
        <p:blipFill rotWithShape="1">
          <a:blip r:embed="rId4">
            <a:alphaModFix/>
          </a:blip>
          <a:srcRect b="0" l="0" r="0" t="0"/>
          <a:stretch/>
        </p:blipFill>
        <p:spPr>
          <a:xfrm>
            <a:off x="6556922" y="733937"/>
            <a:ext cx="4957004" cy="4163883"/>
          </a:xfrm>
          <a:prstGeom prst="rect">
            <a:avLst/>
          </a:prstGeom>
          <a:noFill/>
          <a:ln>
            <a:noFill/>
          </a:ln>
        </p:spPr>
      </p:pic>
      <p:pic>
        <p:nvPicPr>
          <p:cNvPr id="421" name="Google Shape;421;p36"/>
          <p:cNvPicPr preferRelativeResize="0"/>
          <p:nvPr/>
        </p:nvPicPr>
        <p:blipFill rotWithShape="1">
          <a:blip r:embed="rId5">
            <a:alphaModFix/>
          </a:blip>
          <a:srcRect b="0" l="0" r="0" t="0"/>
          <a:stretch/>
        </p:blipFill>
        <p:spPr>
          <a:xfrm>
            <a:off x="6202016" y="556593"/>
            <a:ext cx="5608023" cy="472518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pic>
        <p:nvPicPr>
          <p:cNvPr id="426" name="Google Shape;426;p37"/>
          <p:cNvPicPr preferRelativeResize="0"/>
          <p:nvPr/>
        </p:nvPicPr>
        <p:blipFill rotWithShape="1">
          <a:blip r:embed="rId3">
            <a:alphaModFix/>
          </a:blip>
          <a:srcRect b="0" l="0" r="0" t="0"/>
          <a:stretch/>
        </p:blipFill>
        <p:spPr>
          <a:xfrm>
            <a:off x="6432786" y="471339"/>
            <a:ext cx="5759214" cy="4892511"/>
          </a:xfrm>
          <a:prstGeom prst="rect">
            <a:avLst/>
          </a:prstGeom>
          <a:noFill/>
          <a:ln>
            <a:noFill/>
          </a:ln>
        </p:spPr>
      </p:pic>
      <p:sp>
        <p:nvSpPr>
          <p:cNvPr id="427" name="Google Shape;427;p37"/>
          <p:cNvSpPr txBox="1"/>
          <p:nvPr/>
        </p:nvSpPr>
        <p:spPr>
          <a:xfrm>
            <a:off x="7041823" y="5561814"/>
            <a:ext cx="4854804" cy="120032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entury Gothic"/>
                <a:ea typeface="Century Gothic"/>
                <a:cs typeface="Century Gothic"/>
                <a:sym typeface="Century Gothic"/>
              </a:rPr>
              <a:t>## SCENARIO 5: CONTINUE TOTAL LOCKDOWN 1 MONTH LONGER + SHIELD SPECIFIC POPULATIONS</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pic>
        <p:nvPicPr>
          <p:cNvPr id="428" name="Google Shape;428;p37"/>
          <p:cNvPicPr preferRelativeResize="0"/>
          <p:nvPr/>
        </p:nvPicPr>
        <p:blipFill rotWithShape="1">
          <a:blip r:embed="rId4">
            <a:alphaModFix/>
          </a:blip>
          <a:srcRect b="0" l="0" r="0" t="0"/>
          <a:stretch/>
        </p:blipFill>
        <p:spPr>
          <a:xfrm>
            <a:off x="600768" y="536549"/>
            <a:ext cx="5495231" cy="4663361"/>
          </a:xfrm>
          <a:prstGeom prst="rect">
            <a:avLst/>
          </a:prstGeom>
          <a:noFill/>
          <a:ln>
            <a:noFill/>
          </a:ln>
        </p:spPr>
      </p:pic>
      <p:sp>
        <p:nvSpPr>
          <p:cNvPr id="429" name="Google Shape;429;p37"/>
          <p:cNvSpPr txBox="1"/>
          <p:nvPr/>
        </p:nvSpPr>
        <p:spPr>
          <a:xfrm>
            <a:off x="693574" y="5561814"/>
            <a:ext cx="4854804" cy="9233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entury Gothic"/>
                <a:ea typeface="Century Gothic"/>
                <a:cs typeface="Century Gothic"/>
                <a:sym typeface="Century Gothic"/>
              </a:rPr>
              <a:t>## SCENARIO 4: CONTINUE TOTAL LOCKDOWN 1 MONTH LONGER</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pic>
        <p:nvPicPr>
          <p:cNvPr id="430" name="Google Shape;430;p37"/>
          <p:cNvPicPr preferRelativeResize="0"/>
          <p:nvPr/>
        </p:nvPicPr>
        <p:blipFill rotWithShape="1">
          <a:blip r:embed="rId5">
            <a:alphaModFix/>
          </a:blip>
          <a:srcRect b="0" l="0" r="0" t="0"/>
          <a:stretch/>
        </p:blipFill>
        <p:spPr>
          <a:xfrm>
            <a:off x="6432786" y="471339"/>
            <a:ext cx="5897499" cy="4949687"/>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38"/>
          <p:cNvSpPr txBox="1"/>
          <p:nvPr/>
        </p:nvSpPr>
        <p:spPr>
          <a:xfrm>
            <a:off x="7041823" y="5561814"/>
            <a:ext cx="4854804"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entury Gothic"/>
                <a:ea typeface="Century Gothic"/>
                <a:cs typeface="Century Gothic"/>
                <a:sym typeface="Century Gothic"/>
              </a:rPr>
              <a:t>## SCENARIO 7: OBSERVED TREND Rt + SHIELD SPECIFIC POPULATIONS</a:t>
            </a:r>
            <a:endParaRPr/>
          </a:p>
        </p:txBody>
      </p:sp>
      <p:sp>
        <p:nvSpPr>
          <p:cNvPr id="436" name="Google Shape;436;p38"/>
          <p:cNvSpPr txBox="1"/>
          <p:nvPr/>
        </p:nvSpPr>
        <p:spPr>
          <a:xfrm>
            <a:off x="693574" y="5561814"/>
            <a:ext cx="4854804"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solidFill>
                  <a:schemeClr val="dk1"/>
                </a:solidFill>
                <a:latin typeface="Century Gothic"/>
                <a:ea typeface="Century Gothic"/>
                <a:cs typeface="Century Gothic"/>
                <a:sym typeface="Century Gothic"/>
              </a:rPr>
              <a:t>## SCENARIO 6: OBSERVED TREND Rt</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pic>
        <p:nvPicPr>
          <p:cNvPr id="437" name="Google Shape;437;p38"/>
          <p:cNvPicPr preferRelativeResize="0"/>
          <p:nvPr/>
        </p:nvPicPr>
        <p:blipFill rotWithShape="1">
          <a:blip r:embed="rId3">
            <a:alphaModFix/>
          </a:blip>
          <a:srcRect b="0" l="0" r="0" t="0"/>
          <a:stretch/>
        </p:blipFill>
        <p:spPr>
          <a:xfrm>
            <a:off x="6411310" y="430924"/>
            <a:ext cx="5574916" cy="4694666"/>
          </a:xfrm>
          <a:prstGeom prst="rect">
            <a:avLst/>
          </a:prstGeom>
          <a:noFill/>
          <a:ln>
            <a:noFill/>
          </a:ln>
        </p:spPr>
      </p:pic>
      <p:pic>
        <p:nvPicPr>
          <p:cNvPr id="438" name="Google Shape;438;p38"/>
          <p:cNvPicPr preferRelativeResize="0"/>
          <p:nvPr/>
        </p:nvPicPr>
        <p:blipFill rotWithShape="1">
          <a:blip r:embed="rId4">
            <a:alphaModFix/>
          </a:blip>
          <a:srcRect b="0" l="0" r="0" t="0"/>
          <a:stretch/>
        </p:blipFill>
        <p:spPr>
          <a:xfrm>
            <a:off x="538654" y="573033"/>
            <a:ext cx="5333951" cy="4461422"/>
          </a:xfrm>
          <a:prstGeom prst="rect">
            <a:avLst/>
          </a:prstGeom>
          <a:noFill/>
          <a:ln>
            <a:noFill/>
          </a:ln>
        </p:spPr>
      </p:pic>
      <p:pic>
        <p:nvPicPr>
          <p:cNvPr id="439" name="Google Shape;439;p38"/>
          <p:cNvPicPr preferRelativeResize="0"/>
          <p:nvPr/>
        </p:nvPicPr>
        <p:blipFill rotWithShape="1">
          <a:blip r:embed="rId5">
            <a:alphaModFix/>
          </a:blip>
          <a:srcRect b="0" l="0" r="0" t="0"/>
          <a:stretch/>
        </p:blipFill>
        <p:spPr>
          <a:xfrm>
            <a:off x="6319397" y="306053"/>
            <a:ext cx="6034461" cy="50376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2" name="Google Shape;122;p15"/>
          <p:cNvSpPr txBox="1"/>
          <p:nvPr/>
        </p:nvSpPr>
        <p:spPr>
          <a:xfrm>
            <a:off x="10356475" y="120550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New </a:t>
            </a:r>
            <a:endParaRPr sz="1100"/>
          </a:p>
          <a:p>
            <a:pPr indent="0" lvl="0" marL="0" rtl="0" algn="l">
              <a:spcBef>
                <a:spcPts val="0"/>
              </a:spcBef>
              <a:spcAft>
                <a:spcPts val="0"/>
              </a:spcAft>
              <a:buNone/>
            </a:pPr>
            <a:r>
              <a:rPr lang="en-US" sz="1100"/>
              <a:t>Observed</a:t>
            </a:r>
            <a:endParaRPr sz="1100"/>
          </a:p>
          <a:p>
            <a:pPr indent="0" lvl="0" marL="0" rtl="0" algn="l">
              <a:spcBef>
                <a:spcPts val="0"/>
              </a:spcBef>
              <a:spcAft>
                <a:spcPts val="0"/>
              </a:spcAft>
              <a:buNone/>
            </a:pPr>
            <a:r>
              <a:rPr lang="en-US" sz="1100"/>
              <a:t>Illnesses</a:t>
            </a:r>
            <a:endParaRPr sz="1100"/>
          </a:p>
        </p:txBody>
      </p:sp>
      <p:sp>
        <p:nvSpPr>
          <p:cNvPr id="123" name="Google Shape;123;p15"/>
          <p:cNvSpPr txBox="1"/>
          <p:nvPr/>
        </p:nvSpPr>
        <p:spPr>
          <a:xfrm>
            <a:off x="10356475" y="3171325"/>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Current</a:t>
            </a:r>
            <a:endParaRPr sz="1100"/>
          </a:p>
          <a:p>
            <a:pPr indent="0" lvl="0" marL="0" rtl="0" algn="l">
              <a:spcBef>
                <a:spcPts val="0"/>
              </a:spcBef>
              <a:spcAft>
                <a:spcPts val="0"/>
              </a:spcAft>
              <a:buNone/>
            </a:pPr>
            <a:r>
              <a:rPr lang="en-US" sz="1100"/>
              <a:t>Hospitalizations</a:t>
            </a:r>
            <a:endParaRPr sz="1100"/>
          </a:p>
        </p:txBody>
      </p:sp>
      <p:sp>
        <p:nvSpPr>
          <p:cNvPr id="124" name="Google Shape;124;p15"/>
          <p:cNvSpPr txBox="1"/>
          <p:nvPr/>
        </p:nvSpPr>
        <p:spPr>
          <a:xfrm>
            <a:off x="10356475" y="513715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Cumulative</a:t>
            </a:r>
            <a:endParaRPr sz="1100"/>
          </a:p>
          <a:p>
            <a:pPr indent="0" lvl="0" marL="0" rtl="0" algn="l">
              <a:spcBef>
                <a:spcPts val="0"/>
              </a:spcBef>
              <a:spcAft>
                <a:spcPts val="0"/>
              </a:spcAft>
              <a:buNone/>
            </a:pPr>
            <a:r>
              <a:rPr lang="en-US" sz="1100"/>
              <a:t>Deaths</a:t>
            </a:r>
            <a:endParaRPr sz="1100"/>
          </a:p>
        </p:txBody>
      </p:sp>
      <p:sp>
        <p:nvSpPr>
          <p:cNvPr id="125" name="Google Shape;125;p15"/>
          <p:cNvSpPr txBox="1"/>
          <p:nvPr/>
        </p:nvSpPr>
        <p:spPr>
          <a:xfrm>
            <a:off x="395525" y="313625"/>
            <a:ext cx="15048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4A86E8"/>
                </a:highlight>
              </a:rPr>
              <a:t>None</a:t>
            </a:r>
            <a:endParaRPr sz="1100">
              <a:highlight>
                <a:srgbClr val="4A86E8"/>
              </a:highlight>
            </a:endParaRPr>
          </a:p>
          <a:p>
            <a:pPr indent="0" lvl="0" marL="0" rtl="0" algn="ctr">
              <a:spcBef>
                <a:spcPts val="0"/>
              </a:spcBef>
              <a:spcAft>
                <a:spcPts val="0"/>
              </a:spcAft>
              <a:buNone/>
            </a:pPr>
            <a:r>
              <a:rPr lang="en-US" sz="1100"/>
              <a:t>Protect: </a:t>
            </a:r>
            <a:r>
              <a:rPr lang="en-US" sz="1100">
                <a:highlight>
                  <a:srgbClr val="00FF00"/>
                </a:highlight>
              </a:rPr>
              <a:t>Observed</a:t>
            </a:r>
            <a:endParaRPr sz="1100">
              <a:highlight>
                <a:srgbClr val="00FF00"/>
              </a:highlight>
            </a:endParaRPr>
          </a:p>
        </p:txBody>
      </p:sp>
      <p:sp>
        <p:nvSpPr>
          <p:cNvPr id="126" name="Google Shape;126;p15"/>
          <p:cNvSpPr txBox="1"/>
          <p:nvPr/>
        </p:nvSpPr>
        <p:spPr>
          <a:xfrm>
            <a:off x="1849400"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4A86E8"/>
                </a:highlight>
              </a:rPr>
              <a:t>None</a:t>
            </a:r>
            <a:endParaRPr sz="1100">
              <a:highlight>
                <a:srgbClr val="4A86E8"/>
              </a:highlight>
            </a:endParaRPr>
          </a:p>
          <a:p>
            <a:pPr indent="0" lvl="0" marL="0" rtl="0" algn="ctr">
              <a:spcBef>
                <a:spcPts val="0"/>
              </a:spcBef>
              <a:spcAft>
                <a:spcPts val="0"/>
              </a:spcAft>
              <a:buNone/>
            </a:pPr>
            <a:r>
              <a:rPr lang="en-US" sz="1100"/>
              <a:t>Protect: </a:t>
            </a:r>
            <a:r>
              <a:rPr lang="en-US" sz="1100">
                <a:highlight>
                  <a:srgbClr val="FF0000"/>
                </a:highlight>
              </a:rPr>
              <a:t>High</a:t>
            </a:r>
            <a:endParaRPr sz="1100">
              <a:highlight>
                <a:srgbClr val="FF0000"/>
              </a:highlight>
            </a:endParaRPr>
          </a:p>
        </p:txBody>
      </p:sp>
      <p:sp>
        <p:nvSpPr>
          <p:cNvPr id="127" name="Google Shape;127;p15"/>
          <p:cNvSpPr txBox="1"/>
          <p:nvPr/>
        </p:nvSpPr>
        <p:spPr>
          <a:xfrm>
            <a:off x="297500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FFFF00"/>
                </a:highlight>
              </a:rPr>
              <a:t>Moderate</a:t>
            </a:r>
            <a:endParaRPr sz="1100">
              <a:highlight>
                <a:srgbClr val="FFFF00"/>
              </a:highlight>
            </a:endParaRPr>
          </a:p>
          <a:p>
            <a:pPr indent="0" lvl="0" marL="0" rtl="0" algn="ctr">
              <a:spcBef>
                <a:spcPts val="0"/>
              </a:spcBef>
              <a:spcAft>
                <a:spcPts val="0"/>
              </a:spcAft>
              <a:buNone/>
            </a:pPr>
            <a:r>
              <a:rPr lang="en-US" sz="1100"/>
              <a:t>Protect: </a:t>
            </a:r>
            <a:r>
              <a:rPr lang="en-US" sz="1100">
                <a:highlight>
                  <a:srgbClr val="00FF00"/>
                </a:highlight>
              </a:rPr>
              <a:t>Observed</a:t>
            </a:r>
            <a:endParaRPr sz="1100">
              <a:highlight>
                <a:srgbClr val="00FF00"/>
              </a:highlight>
            </a:endParaRPr>
          </a:p>
        </p:txBody>
      </p:sp>
      <p:sp>
        <p:nvSpPr>
          <p:cNvPr id="128" name="Google Shape;128;p15"/>
          <p:cNvSpPr txBox="1"/>
          <p:nvPr/>
        </p:nvSpPr>
        <p:spPr>
          <a:xfrm>
            <a:off x="4299800" y="313625"/>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FFFF00"/>
                </a:highlight>
              </a:rPr>
              <a:t>Moderate</a:t>
            </a:r>
            <a:endParaRPr sz="1100">
              <a:highlight>
                <a:srgbClr val="FFFF00"/>
              </a:highlight>
            </a:endParaRPr>
          </a:p>
          <a:p>
            <a:pPr indent="0" lvl="0" marL="0" rtl="0" algn="ctr">
              <a:spcBef>
                <a:spcPts val="0"/>
              </a:spcBef>
              <a:spcAft>
                <a:spcPts val="0"/>
              </a:spcAft>
              <a:buNone/>
            </a:pPr>
            <a:r>
              <a:rPr lang="en-US" sz="1100"/>
              <a:t>Protect: </a:t>
            </a:r>
            <a:r>
              <a:rPr lang="en-US" sz="1100">
                <a:highlight>
                  <a:srgbClr val="FF0000"/>
                </a:highlight>
              </a:rPr>
              <a:t>High</a:t>
            </a:r>
            <a:endParaRPr sz="1100">
              <a:highlight>
                <a:srgbClr val="FF0000"/>
              </a:highlight>
            </a:endParaRPr>
          </a:p>
        </p:txBody>
      </p:sp>
      <p:sp>
        <p:nvSpPr>
          <p:cNvPr id="129" name="Google Shape;129;p15"/>
          <p:cNvSpPr txBox="1"/>
          <p:nvPr/>
        </p:nvSpPr>
        <p:spPr>
          <a:xfrm>
            <a:off x="549050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FFFF00"/>
                </a:highlight>
              </a:rPr>
              <a:t>Moderate</a:t>
            </a:r>
            <a:endParaRPr sz="1100">
              <a:highlight>
                <a:srgbClr val="FFFF00"/>
              </a:highlight>
            </a:endParaRPr>
          </a:p>
          <a:p>
            <a:pPr indent="0" lvl="0" marL="0" rtl="0" algn="ctr">
              <a:spcBef>
                <a:spcPts val="0"/>
              </a:spcBef>
              <a:spcAft>
                <a:spcPts val="0"/>
              </a:spcAft>
              <a:buNone/>
            </a:pPr>
            <a:r>
              <a:rPr lang="en-US" sz="1100"/>
              <a:t>Protect: </a:t>
            </a:r>
            <a:r>
              <a:rPr lang="en-US" sz="1100">
                <a:highlight>
                  <a:srgbClr val="FFFF00"/>
                </a:highlight>
              </a:rPr>
              <a:t>Moderate</a:t>
            </a:r>
            <a:endParaRPr sz="1100">
              <a:highlight>
                <a:srgbClr val="FFFF00"/>
              </a:highlight>
            </a:endParaRPr>
          </a:p>
        </p:txBody>
      </p:sp>
      <p:sp>
        <p:nvSpPr>
          <p:cNvPr id="130" name="Google Shape;130;p15"/>
          <p:cNvSpPr txBox="1"/>
          <p:nvPr/>
        </p:nvSpPr>
        <p:spPr>
          <a:xfrm>
            <a:off x="6726975"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00FF00"/>
                </a:highlight>
              </a:rPr>
              <a:t>Observed</a:t>
            </a:r>
            <a:endParaRPr sz="1100">
              <a:highlight>
                <a:srgbClr val="00FF00"/>
              </a:highlight>
            </a:endParaRPr>
          </a:p>
          <a:p>
            <a:pPr indent="0" lvl="0" marL="0" rtl="0" algn="ctr">
              <a:spcBef>
                <a:spcPts val="0"/>
              </a:spcBef>
              <a:spcAft>
                <a:spcPts val="0"/>
              </a:spcAft>
              <a:buNone/>
            </a:pPr>
            <a:r>
              <a:rPr lang="en-US" sz="1100"/>
              <a:t>Protect: </a:t>
            </a:r>
            <a:r>
              <a:rPr lang="en-US" sz="1100">
                <a:highlight>
                  <a:srgbClr val="00FF00"/>
                </a:highlight>
              </a:rPr>
              <a:t>Observed</a:t>
            </a:r>
            <a:endParaRPr sz="1100">
              <a:highlight>
                <a:srgbClr val="00FF00"/>
              </a:highlight>
            </a:endParaRPr>
          </a:p>
        </p:txBody>
      </p:sp>
      <p:sp>
        <p:nvSpPr>
          <p:cNvPr id="131" name="Google Shape;131;p15"/>
          <p:cNvSpPr txBox="1"/>
          <p:nvPr/>
        </p:nvSpPr>
        <p:spPr>
          <a:xfrm>
            <a:off x="8009775"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00FF00"/>
                </a:highlight>
              </a:rPr>
              <a:t>Observed</a:t>
            </a:r>
            <a:endParaRPr sz="1100">
              <a:highlight>
                <a:srgbClr val="00FF00"/>
              </a:highlight>
            </a:endParaRPr>
          </a:p>
          <a:p>
            <a:pPr indent="0" lvl="0" marL="0" rtl="0" algn="ctr">
              <a:spcBef>
                <a:spcPts val="0"/>
              </a:spcBef>
              <a:spcAft>
                <a:spcPts val="0"/>
              </a:spcAft>
              <a:buNone/>
            </a:pPr>
            <a:r>
              <a:rPr lang="en-US" sz="1100"/>
              <a:t>Protect: </a:t>
            </a:r>
            <a:r>
              <a:rPr lang="en-US" sz="1100">
                <a:highlight>
                  <a:srgbClr val="FF0000"/>
                </a:highlight>
              </a:rPr>
              <a:t>High</a:t>
            </a:r>
            <a:endParaRPr sz="1100">
              <a:highlight>
                <a:srgbClr val="FF0000"/>
              </a:highlight>
            </a:endParaRPr>
          </a:p>
        </p:txBody>
      </p:sp>
      <p:sp>
        <p:nvSpPr>
          <p:cNvPr id="132" name="Google Shape;132;p15"/>
          <p:cNvSpPr txBox="1"/>
          <p:nvPr/>
        </p:nvSpPr>
        <p:spPr>
          <a:xfrm>
            <a:off x="930295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a:t>
            </a:r>
            <a:r>
              <a:rPr lang="en-US" sz="1100">
                <a:highlight>
                  <a:srgbClr val="00FF00"/>
                </a:highlight>
              </a:rPr>
              <a:t>Observed</a:t>
            </a:r>
            <a:endParaRPr sz="1100">
              <a:highlight>
                <a:srgbClr val="00FF00"/>
              </a:highlight>
            </a:endParaRPr>
          </a:p>
          <a:p>
            <a:pPr indent="0" lvl="0" marL="0" rtl="0" algn="ctr">
              <a:spcBef>
                <a:spcPts val="0"/>
              </a:spcBef>
              <a:spcAft>
                <a:spcPts val="0"/>
              </a:spcAft>
              <a:buNone/>
            </a:pPr>
            <a:r>
              <a:rPr lang="en-US" sz="1100"/>
              <a:t>Protect: </a:t>
            </a:r>
            <a:r>
              <a:rPr lang="en-US" sz="1100">
                <a:highlight>
                  <a:srgbClr val="FFFF00"/>
                </a:highlight>
              </a:rPr>
              <a:t>Moderate</a:t>
            </a:r>
            <a:endParaRPr sz="1100">
              <a:highlight>
                <a:srgbClr val="FFFF00"/>
              </a:highlight>
            </a:endParaRPr>
          </a:p>
        </p:txBody>
      </p:sp>
      <p:sp>
        <p:nvSpPr>
          <p:cNvPr id="133" name="Google Shape;133;p15"/>
          <p:cNvSpPr txBox="1"/>
          <p:nvPr/>
        </p:nvSpPr>
        <p:spPr>
          <a:xfrm>
            <a:off x="664175" y="121600"/>
            <a:ext cx="9117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1</a:t>
            </a:r>
            <a:endParaRPr sz="1100"/>
          </a:p>
        </p:txBody>
      </p:sp>
      <p:sp>
        <p:nvSpPr>
          <p:cNvPr id="134" name="Google Shape;134;p15"/>
          <p:cNvSpPr txBox="1"/>
          <p:nvPr/>
        </p:nvSpPr>
        <p:spPr>
          <a:xfrm>
            <a:off x="1789075"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2</a:t>
            </a:r>
            <a:endParaRPr sz="1100"/>
          </a:p>
        </p:txBody>
      </p:sp>
      <p:sp>
        <p:nvSpPr>
          <p:cNvPr id="135" name="Google Shape;135;p15"/>
          <p:cNvSpPr txBox="1"/>
          <p:nvPr/>
        </p:nvSpPr>
        <p:spPr>
          <a:xfrm>
            <a:off x="30355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3</a:t>
            </a:r>
            <a:endParaRPr sz="1100"/>
          </a:p>
        </p:txBody>
      </p:sp>
      <p:sp>
        <p:nvSpPr>
          <p:cNvPr id="136" name="Google Shape;136;p15"/>
          <p:cNvSpPr txBox="1"/>
          <p:nvPr/>
        </p:nvSpPr>
        <p:spPr>
          <a:xfrm>
            <a:off x="42394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4</a:t>
            </a:r>
            <a:endParaRPr sz="1100"/>
          </a:p>
        </p:txBody>
      </p:sp>
      <p:sp>
        <p:nvSpPr>
          <p:cNvPr id="137" name="Google Shape;137;p15"/>
          <p:cNvSpPr txBox="1"/>
          <p:nvPr/>
        </p:nvSpPr>
        <p:spPr>
          <a:xfrm>
            <a:off x="55510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5</a:t>
            </a:r>
            <a:endParaRPr sz="1100"/>
          </a:p>
        </p:txBody>
      </p:sp>
      <p:sp>
        <p:nvSpPr>
          <p:cNvPr id="138" name="Google Shape;138;p15"/>
          <p:cNvSpPr txBox="1"/>
          <p:nvPr/>
        </p:nvSpPr>
        <p:spPr>
          <a:xfrm>
            <a:off x="67029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6</a:t>
            </a:r>
            <a:endParaRPr sz="1100"/>
          </a:p>
        </p:txBody>
      </p:sp>
      <p:sp>
        <p:nvSpPr>
          <p:cNvPr id="139" name="Google Shape;139;p15"/>
          <p:cNvSpPr txBox="1"/>
          <p:nvPr/>
        </p:nvSpPr>
        <p:spPr>
          <a:xfrm>
            <a:off x="79494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7</a:t>
            </a:r>
            <a:endParaRPr sz="1100"/>
          </a:p>
        </p:txBody>
      </p:sp>
      <p:sp>
        <p:nvSpPr>
          <p:cNvPr id="140" name="Google Shape;140;p15"/>
          <p:cNvSpPr txBox="1"/>
          <p:nvPr/>
        </p:nvSpPr>
        <p:spPr>
          <a:xfrm>
            <a:off x="9242625" y="121600"/>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8</a:t>
            </a:r>
            <a:endParaRPr sz="1100"/>
          </a:p>
        </p:txBody>
      </p:sp>
      <p:pic>
        <p:nvPicPr>
          <p:cNvPr id="141" name="Google Shape;141;p15"/>
          <p:cNvPicPr preferRelativeResize="0"/>
          <p:nvPr/>
        </p:nvPicPr>
        <p:blipFill>
          <a:blip r:embed="rId3">
            <a:alphaModFix/>
          </a:blip>
          <a:stretch>
            <a:fillRect/>
          </a:stretch>
        </p:blipFill>
        <p:spPr>
          <a:xfrm>
            <a:off x="392900" y="775625"/>
            <a:ext cx="10036699" cy="6022026"/>
          </a:xfrm>
          <a:prstGeom prst="rect">
            <a:avLst/>
          </a:prstGeom>
          <a:noFill/>
          <a:ln>
            <a:noFill/>
          </a:ln>
        </p:spPr>
      </p:pic>
      <p:sp>
        <p:nvSpPr>
          <p:cNvPr id="142" name="Google Shape;142;p15"/>
          <p:cNvSpPr txBox="1"/>
          <p:nvPr>
            <p:ph type="title"/>
          </p:nvPr>
        </p:nvSpPr>
        <p:spPr>
          <a:xfrm>
            <a:off x="3017163" y="2909150"/>
            <a:ext cx="5286000" cy="403500"/>
          </a:xfrm>
          <a:prstGeom prst="rect">
            <a:avLst/>
          </a:prstGeom>
          <a:solidFill>
            <a:srgbClr val="00FFFF"/>
          </a:solid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sz="1200"/>
              <a:t>Scenarios: With integrated risk model and epidemic model</a:t>
            </a:r>
            <a:endParaRPr sz="1200"/>
          </a:p>
        </p:txBody>
      </p:sp>
      <p:sp>
        <p:nvSpPr>
          <p:cNvPr id="143" name="Google Shape;143;p15"/>
          <p:cNvSpPr/>
          <p:nvPr/>
        </p:nvSpPr>
        <p:spPr>
          <a:xfrm>
            <a:off x="294848" y="4542875"/>
            <a:ext cx="3188933" cy="794360"/>
          </a:xfrm>
          <a:custGeom>
            <a:rect b="b" l="l" r="r" t="t"/>
            <a:pathLst>
              <a:path extrusionOk="0" h="55931" w="128963">
                <a:moveTo>
                  <a:pt x="59341" y="728"/>
                </a:moveTo>
                <a:cubicBezTo>
                  <a:pt x="41532" y="728"/>
                  <a:pt x="21643" y="-2168"/>
                  <a:pt x="6260" y="6806"/>
                </a:cubicBezTo>
                <a:cubicBezTo>
                  <a:pt x="762" y="10013"/>
                  <a:pt x="942" y="18685"/>
                  <a:pt x="588" y="25040"/>
                </a:cubicBezTo>
                <a:cubicBezTo>
                  <a:pt x="332" y="29633"/>
                  <a:pt x="-920" y="34844"/>
                  <a:pt x="1398" y="38817"/>
                </a:cubicBezTo>
                <a:cubicBezTo>
                  <a:pt x="4176" y="43579"/>
                  <a:pt x="10399" y="45442"/>
                  <a:pt x="15580" y="47326"/>
                </a:cubicBezTo>
                <a:cubicBezTo>
                  <a:pt x="31485" y="53110"/>
                  <a:pt x="48901" y="54620"/>
                  <a:pt x="65825" y="54620"/>
                </a:cubicBezTo>
                <a:cubicBezTo>
                  <a:pt x="85521" y="54620"/>
                  <a:pt x="111868" y="60679"/>
                  <a:pt x="124173" y="45300"/>
                </a:cubicBezTo>
                <a:cubicBezTo>
                  <a:pt x="126672" y="42177"/>
                  <a:pt x="125705" y="37446"/>
                  <a:pt x="126605" y="33549"/>
                </a:cubicBezTo>
                <a:cubicBezTo>
                  <a:pt x="127173" y="31091"/>
                  <a:pt x="129760" y="28512"/>
                  <a:pt x="128631" y="26256"/>
                </a:cubicBezTo>
                <a:cubicBezTo>
                  <a:pt x="127338" y="23671"/>
                  <a:pt x="123918" y="22891"/>
                  <a:pt x="121742" y="20988"/>
                </a:cubicBezTo>
                <a:cubicBezTo>
                  <a:pt x="118219" y="17906"/>
                  <a:pt x="115507" y="13859"/>
                  <a:pt x="111612" y="11263"/>
                </a:cubicBezTo>
                <a:cubicBezTo>
                  <a:pt x="104633" y="6611"/>
                  <a:pt x="95622" y="5820"/>
                  <a:pt x="87300" y="4780"/>
                </a:cubicBezTo>
                <a:cubicBezTo>
                  <a:pt x="77458" y="3550"/>
                  <a:pt x="66593" y="-2898"/>
                  <a:pt x="57721" y="1538"/>
                </a:cubicBezTo>
              </a:path>
            </a:pathLst>
          </a:custGeom>
          <a:noFill/>
          <a:ln cap="flat" cmpd="sng" w="28575">
            <a:solidFill>
              <a:srgbClr val="FF0000"/>
            </a:solidFill>
            <a:prstDash val="solid"/>
            <a:round/>
            <a:headEnd len="med" w="med" type="none"/>
            <a:tailEnd len="med" w="med" type="none"/>
          </a:ln>
        </p:spPr>
      </p:sp>
      <p:pic>
        <p:nvPicPr>
          <p:cNvPr id="144" name="Google Shape;144;p15"/>
          <p:cNvPicPr preferRelativeResize="0"/>
          <p:nvPr/>
        </p:nvPicPr>
        <p:blipFill>
          <a:blip r:embed="rId4">
            <a:alphaModFix/>
          </a:blip>
          <a:stretch>
            <a:fillRect/>
          </a:stretch>
        </p:blipFill>
        <p:spPr>
          <a:xfrm>
            <a:off x="152400" y="2783876"/>
            <a:ext cx="8799081" cy="115116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6"/>
          <p:cNvSpPr txBox="1"/>
          <p:nvPr>
            <p:ph type="title"/>
          </p:nvPr>
        </p:nvSpPr>
        <p:spPr>
          <a:xfrm>
            <a:off x="838200" y="365125"/>
            <a:ext cx="10515600" cy="1325700"/>
          </a:xfrm>
          <a:prstGeom prst="rect">
            <a:avLst/>
          </a:prstGeom>
          <a:solidFill>
            <a:srgbClr val="00FFFF"/>
          </a:solid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sz="4200"/>
              <a:t>Scenarios: isolating 65+ using risk model</a:t>
            </a:r>
            <a:endParaRPr sz="4200"/>
          </a:p>
        </p:txBody>
      </p:sp>
      <p:sp>
        <p:nvSpPr>
          <p:cNvPr id="150" name="Google Shape;150;p16"/>
          <p:cNvSpPr txBox="1"/>
          <p:nvPr>
            <p:ph idx="1" type="body"/>
          </p:nvPr>
        </p:nvSpPr>
        <p:spPr>
          <a:xfrm>
            <a:off x="172200" y="1478975"/>
            <a:ext cx="11649600" cy="4697700"/>
          </a:xfrm>
          <a:prstGeom prst="rect">
            <a:avLst/>
          </a:prstGeom>
          <a:noFill/>
          <a:ln>
            <a:noFill/>
          </a:ln>
        </p:spPr>
        <p:txBody>
          <a:bodyPr anchorCtr="0" anchor="t" bIns="45700" lIns="91425" spcFirstLastPara="1" rIns="91425" wrap="square" tIns="45700">
            <a:noAutofit/>
          </a:bodyPr>
          <a:lstStyle/>
          <a:p>
            <a:pPr indent="-228600" lvl="0" marL="228600" rtl="0" algn="l">
              <a:lnSpc>
                <a:spcPct val="70000"/>
              </a:lnSpc>
              <a:spcBef>
                <a:spcPts val="1000"/>
              </a:spcBef>
              <a:spcAft>
                <a:spcPts val="0"/>
              </a:spcAft>
              <a:buSzPts val="2590"/>
              <a:buChar char="•"/>
            </a:pPr>
            <a:r>
              <a:rPr lang="en-US" sz="2590"/>
              <a:t>## 1 SCENARIO: R0 DO NOTHING → NPIs = None</a:t>
            </a:r>
            <a:endParaRPr sz="2590"/>
          </a:p>
          <a:p>
            <a:pPr indent="-228600" lvl="0" marL="228600" rtl="0" algn="l">
              <a:lnSpc>
                <a:spcPct val="70000"/>
              </a:lnSpc>
              <a:spcBef>
                <a:spcPts val="1000"/>
              </a:spcBef>
              <a:spcAft>
                <a:spcPts val="0"/>
              </a:spcAft>
              <a:buSzPts val="2590"/>
              <a:buChar char="•"/>
            </a:pPr>
            <a:r>
              <a:rPr lang="en-US" sz="2590"/>
              <a:t>## 2 SCENARIO: NPIs = None + Isolate 65+ 100%</a:t>
            </a:r>
            <a:endParaRPr sz="2590"/>
          </a:p>
          <a:p>
            <a:pPr indent="-228600" lvl="0" marL="228600" rtl="0" algn="l">
              <a:lnSpc>
                <a:spcPct val="70000"/>
              </a:lnSpc>
              <a:spcBef>
                <a:spcPts val="1000"/>
              </a:spcBef>
              <a:spcAft>
                <a:spcPts val="0"/>
              </a:spcAft>
              <a:buSzPts val="2590"/>
              <a:buChar char="•"/>
            </a:pPr>
            <a:r>
              <a:rPr lang="en-US" sz="2590"/>
              <a:t>## 3 SCENARIO: Go immediately into STAGE 3 → NPIs = Moderate</a:t>
            </a:r>
            <a:endParaRPr sz="2590"/>
          </a:p>
          <a:p>
            <a:pPr indent="-228600" lvl="0" marL="228600" rtl="0" algn="l">
              <a:lnSpc>
                <a:spcPct val="70000"/>
              </a:lnSpc>
              <a:spcBef>
                <a:spcPts val="1000"/>
              </a:spcBef>
              <a:spcAft>
                <a:spcPts val="0"/>
              </a:spcAft>
              <a:buSzPts val="2590"/>
              <a:buChar char="•"/>
            </a:pPr>
            <a:r>
              <a:rPr lang="en-US" sz="2590"/>
              <a:t>## 4 SCENARIO: NPIs = Moderate + Isolate 65+ 100%</a:t>
            </a:r>
            <a:endParaRPr sz="2590"/>
          </a:p>
          <a:p>
            <a:pPr indent="-228600" lvl="0" marL="228600" rtl="0" algn="l">
              <a:lnSpc>
                <a:spcPct val="70000"/>
              </a:lnSpc>
              <a:spcBef>
                <a:spcPts val="1000"/>
              </a:spcBef>
              <a:spcAft>
                <a:spcPts val="0"/>
              </a:spcAft>
              <a:buSzPts val="2590"/>
              <a:buChar char="•"/>
            </a:pPr>
            <a:r>
              <a:rPr lang="en-US" sz="2590"/>
              <a:t>## 5 SCENARIO: NPIs = Moderate + Isolate 65+ 50%</a:t>
            </a:r>
            <a:endParaRPr sz="2590"/>
          </a:p>
          <a:p>
            <a:pPr indent="-228600" lvl="0" marL="228600" rtl="0" algn="l">
              <a:lnSpc>
                <a:spcPct val="70000"/>
              </a:lnSpc>
              <a:spcBef>
                <a:spcPts val="1000"/>
              </a:spcBef>
              <a:spcAft>
                <a:spcPts val="0"/>
              </a:spcAft>
              <a:buSzPts val="2590"/>
              <a:buChar char="•"/>
            </a:pPr>
            <a:r>
              <a:rPr lang="en-US" sz="2590"/>
              <a:t>## 6 SCENARIO: OBSERVED TREND → NPIs = Observed</a:t>
            </a:r>
            <a:endParaRPr sz="2590"/>
          </a:p>
          <a:p>
            <a:pPr indent="-228600" lvl="0" marL="228600" rtl="0" algn="l">
              <a:lnSpc>
                <a:spcPct val="70000"/>
              </a:lnSpc>
              <a:spcBef>
                <a:spcPts val="1000"/>
              </a:spcBef>
              <a:spcAft>
                <a:spcPts val="0"/>
              </a:spcAft>
              <a:buSzPts val="2590"/>
              <a:buChar char="•"/>
            </a:pPr>
            <a:r>
              <a:rPr lang="en-US" sz="2590"/>
              <a:t>## 7 SCENARIO: NPIs = Observed + Isolate 65+ 100%</a:t>
            </a:r>
            <a:endParaRPr sz="2590"/>
          </a:p>
          <a:p>
            <a:pPr indent="-228600" lvl="0" marL="228600" rtl="0" algn="l">
              <a:lnSpc>
                <a:spcPct val="70000"/>
              </a:lnSpc>
              <a:spcBef>
                <a:spcPts val="1000"/>
              </a:spcBef>
              <a:spcAft>
                <a:spcPts val="0"/>
              </a:spcAft>
              <a:buSzPts val="2590"/>
              <a:buChar char="•"/>
            </a:pPr>
            <a:r>
              <a:rPr lang="en-US" sz="2590"/>
              <a:t>## 8 SCENARIO: NPIs = Observed + Isolate 65+ 50%</a:t>
            </a:r>
            <a:endParaRPr sz="2590"/>
          </a:p>
        </p:txBody>
      </p:sp>
      <p:sp>
        <p:nvSpPr>
          <p:cNvPr id="151" name="Google Shape;151;p1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57" name="Google Shape;157;p17"/>
          <p:cNvPicPr preferRelativeResize="0"/>
          <p:nvPr/>
        </p:nvPicPr>
        <p:blipFill>
          <a:blip r:embed="rId3">
            <a:alphaModFix/>
          </a:blip>
          <a:stretch>
            <a:fillRect/>
          </a:stretch>
        </p:blipFill>
        <p:spPr>
          <a:xfrm>
            <a:off x="395525" y="750075"/>
            <a:ext cx="9982736" cy="6051550"/>
          </a:xfrm>
          <a:prstGeom prst="rect">
            <a:avLst/>
          </a:prstGeom>
          <a:noFill/>
          <a:ln>
            <a:noFill/>
          </a:ln>
        </p:spPr>
      </p:pic>
      <p:sp>
        <p:nvSpPr>
          <p:cNvPr id="158" name="Google Shape;158;p17"/>
          <p:cNvSpPr txBox="1"/>
          <p:nvPr/>
        </p:nvSpPr>
        <p:spPr>
          <a:xfrm>
            <a:off x="395525" y="313625"/>
            <a:ext cx="15048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None</a:t>
            </a:r>
            <a:endParaRPr sz="1100"/>
          </a:p>
          <a:p>
            <a:pPr indent="0" lvl="0" marL="0" rtl="0" algn="ctr">
              <a:spcBef>
                <a:spcPts val="0"/>
              </a:spcBef>
              <a:spcAft>
                <a:spcPts val="0"/>
              </a:spcAft>
              <a:buNone/>
            </a:pPr>
            <a:r>
              <a:rPr lang="en-US" sz="1100"/>
              <a:t>Protect: Observed</a:t>
            </a:r>
            <a:endParaRPr sz="1100"/>
          </a:p>
        </p:txBody>
      </p:sp>
      <p:sp>
        <p:nvSpPr>
          <p:cNvPr id="159" name="Google Shape;159;p17"/>
          <p:cNvSpPr txBox="1"/>
          <p:nvPr/>
        </p:nvSpPr>
        <p:spPr>
          <a:xfrm>
            <a:off x="1849400"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None</a:t>
            </a:r>
            <a:endParaRPr sz="1100"/>
          </a:p>
          <a:p>
            <a:pPr indent="0" lvl="0" marL="0" rtl="0" algn="ctr">
              <a:spcBef>
                <a:spcPts val="0"/>
              </a:spcBef>
              <a:spcAft>
                <a:spcPts val="0"/>
              </a:spcAft>
              <a:buNone/>
            </a:pPr>
            <a:r>
              <a:rPr lang="en-US" sz="1100"/>
              <a:t>Protect: High</a:t>
            </a:r>
            <a:endParaRPr sz="1100"/>
          </a:p>
        </p:txBody>
      </p:sp>
      <p:sp>
        <p:nvSpPr>
          <p:cNvPr id="160" name="Google Shape;160;p17"/>
          <p:cNvSpPr txBox="1"/>
          <p:nvPr/>
        </p:nvSpPr>
        <p:spPr>
          <a:xfrm>
            <a:off x="297500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Moderate</a:t>
            </a:r>
            <a:endParaRPr sz="1100"/>
          </a:p>
          <a:p>
            <a:pPr indent="0" lvl="0" marL="0" rtl="0" algn="ctr">
              <a:spcBef>
                <a:spcPts val="0"/>
              </a:spcBef>
              <a:spcAft>
                <a:spcPts val="0"/>
              </a:spcAft>
              <a:buNone/>
            </a:pPr>
            <a:r>
              <a:rPr lang="en-US" sz="1100"/>
              <a:t>Protect: Observed</a:t>
            </a:r>
            <a:endParaRPr sz="1100"/>
          </a:p>
        </p:txBody>
      </p:sp>
      <p:sp>
        <p:nvSpPr>
          <p:cNvPr id="161" name="Google Shape;161;p17"/>
          <p:cNvSpPr txBox="1"/>
          <p:nvPr/>
        </p:nvSpPr>
        <p:spPr>
          <a:xfrm>
            <a:off x="4299800" y="313625"/>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Moderate</a:t>
            </a:r>
            <a:endParaRPr sz="1100"/>
          </a:p>
          <a:p>
            <a:pPr indent="0" lvl="0" marL="0" rtl="0" algn="ctr">
              <a:spcBef>
                <a:spcPts val="0"/>
              </a:spcBef>
              <a:spcAft>
                <a:spcPts val="0"/>
              </a:spcAft>
              <a:buNone/>
            </a:pPr>
            <a:r>
              <a:rPr lang="en-US" sz="1100"/>
              <a:t>Protect: High</a:t>
            </a:r>
            <a:endParaRPr sz="1100"/>
          </a:p>
        </p:txBody>
      </p:sp>
      <p:sp>
        <p:nvSpPr>
          <p:cNvPr id="162" name="Google Shape;162;p17"/>
          <p:cNvSpPr txBox="1"/>
          <p:nvPr/>
        </p:nvSpPr>
        <p:spPr>
          <a:xfrm>
            <a:off x="549050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Moderate</a:t>
            </a:r>
            <a:endParaRPr sz="1100"/>
          </a:p>
          <a:p>
            <a:pPr indent="0" lvl="0" marL="0" rtl="0" algn="ctr">
              <a:spcBef>
                <a:spcPts val="0"/>
              </a:spcBef>
              <a:spcAft>
                <a:spcPts val="0"/>
              </a:spcAft>
              <a:buNone/>
            </a:pPr>
            <a:r>
              <a:rPr lang="en-US" sz="1100"/>
              <a:t>Protect: Moderate</a:t>
            </a:r>
            <a:endParaRPr sz="1100"/>
          </a:p>
        </p:txBody>
      </p:sp>
      <p:sp>
        <p:nvSpPr>
          <p:cNvPr id="163" name="Google Shape;163;p17"/>
          <p:cNvSpPr txBox="1"/>
          <p:nvPr/>
        </p:nvSpPr>
        <p:spPr>
          <a:xfrm>
            <a:off x="6726975"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Observed</a:t>
            </a:r>
            <a:endParaRPr sz="1100"/>
          </a:p>
          <a:p>
            <a:pPr indent="0" lvl="0" marL="0" rtl="0" algn="ctr">
              <a:spcBef>
                <a:spcPts val="0"/>
              </a:spcBef>
              <a:spcAft>
                <a:spcPts val="0"/>
              </a:spcAft>
              <a:buNone/>
            </a:pPr>
            <a:r>
              <a:rPr lang="en-US" sz="1100"/>
              <a:t>Protect: Observed</a:t>
            </a:r>
            <a:endParaRPr sz="1100"/>
          </a:p>
        </p:txBody>
      </p:sp>
      <p:sp>
        <p:nvSpPr>
          <p:cNvPr id="164" name="Google Shape;164;p17"/>
          <p:cNvSpPr txBox="1"/>
          <p:nvPr/>
        </p:nvSpPr>
        <p:spPr>
          <a:xfrm>
            <a:off x="8009775"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Observed</a:t>
            </a:r>
            <a:endParaRPr sz="1100"/>
          </a:p>
          <a:p>
            <a:pPr indent="0" lvl="0" marL="0" rtl="0" algn="ctr">
              <a:spcBef>
                <a:spcPts val="0"/>
              </a:spcBef>
              <a:spcAft>
                <a:spcPts val="0"/>
              </a:spcAft>
              <a:buNone/>
            </a:pPr>
            <a:r>
              <a:rPr lang="en-US" sz="1100"/>
              <a:t>Protect: High</a:t>
            </a:r>
            <a:endParaRPr sz="1100"/>
          </a:p>
        </p:txBody>
      </p:sp>
      <p:sp>
        <p:nvSpPr>
          <p:cNvPr id="165" name="Google Shape;165;p17"/>
          <p:cNvSpPr txBox="1"/>
          <p:nvPr/>
        </p:nvSpPr>
        <p:spPr>
          <a:xfrm>
            <a:off x="930295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Observed</a:t>
            </a:r>
            <a:endParaRPr sz="1100"/>
          </a:p>
          <a:p>
            <a:pPr indent="0" lvl="0" marL="0" rtl="0" algn="ctr">
              <a:spcBef>
                <a:spcPts val="0"/>
              </a:spcBef>
              <a:spcAft>
                <a:spcPts val="0"/>
              </a:spcAft>
              <a:buNone/>
            </a:pPr>
            <a:r>
              <a:rPr lang="en-US" sz="1100"/>
              <a:t>Protect: Moderate</a:t>
            </a:r>
            <a:endParaRPr sz="1100"/>
          </a:p>
        </p:txBody>
      </p:sp>
      <p:sp>
        <p:nvSpPr>
          <p:cNvPr id="166" name="Google Shape;166;p17"/>
          <p:cNvSpPr txBox="1"/>
          <p:nvPr/>
        </p:nvSpPr>
        <p:spPr>
          <a:xfrm>
            <a:off x="10356475" y="120550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New </a:t>
            </a:r>
            <a:endParaRPr sz="1100"/>
          </a:p>
          <a:p>
            <a:pPr indent="0" lvl="0" marL="0" rtl="0" algn="l">
              <a:spcBef>
                <a:spcPts val="0"/>
              </a:spcBef>
              <a:spcAft>
                <a:spcPts val="0"/>
              </a:spcAft>
              <a:buNone/>
            </a:pPr>
            <a:r>
              <a:rPr lang="en-US" sz="1100"/>
              <a:t>Observed</a:t>
            </a:r>
            <a:endParaRPr sz="1100"/>
          </a:p>
          <a:p>
            <a:pPr indent="0" lvl="0" marL="0" rtl="0" algn="l">
              <a:spcBef>
                <a:spcPts val="0"/>
              </a:spcBef>
              <a:spcAft>
                <a:spcPts val="0"/>
              </a:spcAft>
              <a:buNone/>
            </a:pPr>
            <a:r>
              <a:rPr lang="en-US" sz="1100"/>
              <a:t>Illnesses</a:t>
            </a:r>
            <a:endParaRPr sz="1100"/>
          </a:p>
        </p:txBody>
      </p:sp>
      <p:sp>
        <p:nvSpPr>
          <p:cNvPr id="167" name="Google Shape;167;p17"/>
          <p:cNvSpPr txBox="1"/>
          <p:nvPr/>
        </p:nvSpPr>
        <p:spPr>
          <a:xfrm>
            <a:off x="10356475" y="3171325"/>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Current</a:t>
            </a:r>
            <a:endParaRPr sz="1100"/>
          </a:p>
          <a:p>
            <a:pPr indent="0" lvl="0" marL="0" rtl="0" algn="l">
              <a:spcBef>
                <a:spcPts val="0"/>
              </a:spcBef>
              <a:spcAft>
                <a:spcPts val="0"/>
              </a:spcAft>
              <a:buNone/>
            </a:pPr>
            <a:r>
              <a:rPr lang="en-US" sz="1100"/>
              <a:t>Hospitalizations</a:t>
            </a:r>
            <a:endParaRPr sz="1100"/>
          </a:p>
        </p:txBody>
      </p:sp>
      <p:sp>
        <p:nvSpPr>
          <p:cNvPr id="168" name="Google Shape;168;p17"/>
          <p:cNvSpPr txBox="1"/>
          <p:nvPr/>
        </p:nvSpPr>
        <p:spPr>
          <a:xfrm>
            <a:off x="10356475" y="513715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Cumulative</a:t>
            </a:r>
            <a:endParaRPr sz="1100"/>
          </a:p>
          <a:p>
            <a:pPr indent="0" lvl="0" marL="0" rtl="0" algn="l">
              <a:spcBef>
                <a:spcPts val="0"/>
              </a:spcBef>
              <a:spcAft>
                <a:spcPts val="0"/>
              </a:spcAft>
              <a:buNone/>
            </a:pPr>
            <a:r>
              <a:rPr lang="en-US" sz="1100"/>
              <a:t>Deaths</a:t>
            </a:r>
            <a:endParaRPr sz="1100"/>
          </a:p>
        </p:txBody>
      </p:sp>
      <p:sp>
        <p:nvSpPr>
          <p:cNvPr id="169" name="Google Shape;169;p17"/>
          <p:cNvSpPr txBox="1"/>
          <p:nvPr/>
        </p:nvSpPr>
        <p:spPr>
          <a:xfrm>
            <a:off x="664175" y="121600"/>
            <a:ext cx="9117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1</a:t>
            </a:r>
            <a:endParaRPr sz="1100"/>
          </a:p>
        </p:txBody>
      </p:sp>
      <p:sp>
        <p:nvSpPr>
          <p:cNvPr id="170" name="Google Shape;170;p17"/>
          <p:cNvSpPr txBox="1"/>
          <p:nvPr/>
        </p:nvSpPr>
        <p:spPr>
          <a:xfrm>
            <a:off x="1789075"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2</a:t>
            </a:r>
            <a:endParaRPr sz="1100"/>
          </a:p>
        </p:txBody>
      </p:sp>
      <p:sp>
        <p:nvSpPr>
          <p:cNvPr id="171" name="Google Shape;171;p17"/>
          <p:cNvSpPr txBox="1"/>
          <p:nvPr/>
        </p:nvSpPr>
        <p:spPr>
          <a:xfrm>
            <a:off x="30355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3</a:t>
            </a:r>
            <a:endParaRPr sz="1100"/>
          </a:p>
        </p:txBody>
      </p:sp>
      <p:sp>
        <p:nvSpPr>
          <p:cNvPr id="172" name="Google Shape;172;p17"/>
          <p:cNvSpPr txBox="1"/>
          <p:nvPr/>
        </p:nvSpPr>
        <p:spPr>
          <a:xfrm>
            <a:off x="42394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4</a:t>
            </a:r>
            <a:endParaRPr sz="1100"/>
          </a:p>
        </p:txBody>
      </p:sp>
      <p:sp>
        <p:nvSpPr>
          <p:cNvPr id="173" name="Google Shape;173;p17"/>
          <p:cNvSpPr txBox="1"/>
          <p:nvPr/>
        </p:nvSpPr>
        <p:spPr>
          <a:xfrm>
            <a:off x="55510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5</a:t>
            </a:r>
            <a:endParaRPr sz="1100"/>
          </a:p>
        </p:txBody>
      </p:sp>
      <p:sp>
        <p:nvSpPr>
          <p:cNvPr id="174" name="Google Shape;174;p17"/>
          <p:cNvSpPr txBox="1"/>
          <p:nvPr/>
        </p:nvSpPr>
        <p:spPr>
          <a:xfrm>
            <a:off x="67029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6</a:t>
            </a:r>
            <a:endParaRPr sz="1100"/>
          </a:p>
        </p:txBody>
      </p:sp>
      <p:sp>
        <p:nvSpPr>
          <p:cNvPr id="175" name="Google Shape;175;p17"/>
          <p:cNvSpPr txBox="1"/>
          <p:nvPr/>
        </p:nvSpPr>
        <p:spPr>
          <a:xfrm>
            <a:off x="79494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7</a:t>
            </a:r>
            <a:endParaRPr sz="1100"/>
          </a:p>
        </p:txBody>
      </p:sp>
      <p:sp>
        <p:nvSpPr>
          <p:cNvPr id="176" name="Google Shape;176;p17"/>
          <p:cNvSpPr txBox="1"/>
          <p:nvPr/>
        </p:nvSpPr>
        <p:spPr>
          <a:xfrm>
            <a:off x="9242625" y="121600"/>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8</a:t>
            </a:r>
            <a:endParaRPr sz="1100"/>
          </a:p>
        </p:txBody>
      </p:sp>
      <p:pic>
        <p:nvPicPr>
          <p:cNvPr id="177" name="Google Shape;177;p17"/>
          <p:cNvPicPr preferRelativeResize="0"/>
          <p:nvPr/>
        </p:nvPicPr>
        <p:blipFill>
          <a:blip r:embed="rId4">
            <a:alphaModFix/>
          </a:blip>
          <a:stretch>
            <a:fillRect/>
          </a:stretch>
        </p:blipFill>
        <p:spPr>
          <a:xfrm>
            <a:off x="379004" y="724100"/>
            <a:ext cx="10039296" cy="6051549"/>
          </a:xfrm>
          <a:prstGeom prst="rect">
            <a:avLst/>
          </a:prstGeom>
          <a:noFill/>
          <a:ln>
            <a:noFill/>
          </a:ln>
        </p:spPr>
      </p:pic>
      <p:sp>
        <p:nvSpPr>
          <p:cNvPr id="178" name="Google Shape;178;p17"/>
          <p:cNvSpPr txBox="1"/>
          <p:nvPr>
            <p:ph type="title"/>
          </p:nvPr>
        </p:nvSpPr>
        <p:spPr>
          <a:xfrm>
            <a:off x="2774038" y="2909150"/>
            <a:ext cx="5286000" cy="403500"/>
          </a:xfrm>
          <a:prstGeom prst="rect">
            <a:avLst/>
          </a:prstGeom>
          <a:solidFill>
            <a:srgbClr val="FFFFFF"/>
          </a:solid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4400"/>
              <a:buFont typeface="Century Gothic"/>
              <a:buNone/>
            </a:pPr>
            <a:r>
              <a:rPr lang="en-US" sz="1200"/>
              <a:t>Scenarios: Isolating 65+ using the risk model</a:t>
            </a:r>
            <a:endParaRPr sz="1200"/>
          </a:p>
        </p:txBody>
      </p:sp>
      <p:sp>
        <p:nvSpPr>
          <p:cNvPr id="179" name="Google Shape;179;p17"/>
          <p:cNvSpPr txBox="1"/>
          <p:nvPr>
            <p:ph type="title"/>
          </p:nvPr>
        </p:nvSpPr>
        <p:spPr>
          <a:xfrm>
            <a:off x="3017163" y="2909150"/>
            <a:ext cx="5286000" cy="403500"/>
          </a:xfrm>
          <a:prstGeom prst="rect">
            <a:avLst/>
          </a:prstGeom>
          <a:solidFill>
            <a:srgbClr val="00FFFF"/>
          </a:solid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sz="1200"/>
              <a:t>Scenarios: Isolating 65+ using risk model calculations</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8"/>
          <p:cNvSpPr txBox="1"/>
          <p:nvPr>
            <p:ph type="title"/>
          </p:nvPr>
        </p:nvSpPr>
        <p:spPr>
          <a:xfrm>
            <a:off x="838200" y="365125"/>
            <a:ext cx="10515600" cy="1325700"/>
          </a:xfrm>
          <a:prstGeom prst="rect">
            <a:avLst/>
          </a:prstGeom>
          <a:solidFill>
            <a:srgbClr val="FF00FF"/>
          </a:solid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a:t>Scenarios: Going immediately to Alpha, Kappa, Delta in June/July</a:t>
            </a:r>
            <a:endParaRPr/>
          </a:p>
        </p:txBody>
      </p:sp>
      <p:sp>
        <p:nvSpPr>
          <p:cNvPr id="185" name="Google Shape;185;p18"/>
          <p:cNvSpPr txBox="1"/>
          <p:nvPr>
            <p:ph idx="1" type="body"/>
          </p:nvPr>
        </p:nvSpPr>
        <p:spPr>
          <a:xfrm>
            <a:off x="131675" y="2016325"/>
            <a:ext cx="11649600" cy="4697700"/>
          </a:xfrm>
          <a:prstGeom prst="rect">
            <a:avLst/>
          </a:prstGeom>
          <a:noFill/>
          <a:ln>
            <a:noFill/>
          </a:ln>
        </p:spPr>
        <p:txBody>
          <a:bodyPr anchorCtr="0" anchor="t" bIns="45700" lIns="91425" spcFirstLastPara="1" rIns="91425" wrap="square" tIns="45700">
            <a:noAutofit/>
          </a:bodyPr>
          <a:lstStyle/>
          <a:p>
            <a:pPr indent="-228600" lvl="0" marL="228600" rtl="0" algn="l">
              <a:lnSpc>
                <a:spcPct val="70000"/>
              </a:lnSpc>
              <a:spcBef>
                <a:spcPts val="1000"/>
              </a:spcBef>
              <a:spcAft>
                <a:spcPts val="0"/>
              </a:spcAft>
              <a:buSzPts val="2590"/>
              <a:buChar char="•"/>
            </a:pPr>
            <a:r>
              <a:rPr lang="en-US" sz="2590"/>
              <a:t>## 1 SCENARIO: R0 DO NOTHING → NPIs = None</a:t>
            </a:r>
            <a:endParaRPr sz="2590"/>
          </a:p>
          <a:p>
            <a:pPr indent="-228600" lvl="0" marL="228600" rtl="0" algn="l">
              <a:lnSpc>
                <a:spcPct val="70000"/>
              </a:lnSpc>
              <a:spcBef>
                <a:spcPts val="1000"/>
              </a:spcBef>
              <a:spcAft>
                <a:spcPts val="0"/>
              </a:spcAft>
              <a:buSzPts val="2590"/>
              <a:buChar char="•"/>
            </a:pPr>
            <a:r>
              <a:rPr lang="en-US" sz="2590"/>
              <a:t>## 2 SCENARIO: NPIs = None + Go immediately to Alpha,Kappa,Delta in June/July → Protect = High</a:t>
            </a:r>
            <a:endParaRPr sz="2590"/>
          </a:p>
          <a:p>
            <a:pPr indent="-228600" lvl="0" marL="228600" rtl="0" algn="l">
              <a:lnSpc>
                <a:spcPct val="70000"/>
              </a:lnSpc>
              <a:spcBef>
                <a:spcPts val="1000"/>
              </a:spcBef>
              <a:spcAft>
                <a:spcPts val="0"/>
              </a:spcAft>
              <a:buSzPts val="2590"/>
              <a:buChar char="•"/>
            </a:pPr>
            <a:r>
              <a:rPr lang="en-US" sz="2590"/>
              <a:t>## 3 SCENARIO: Go immediately into STAGE 3 → NPIs = Moderate</a:t>
            </a:r>
            <a:endParaRPr sz="2590"/>
          </a:p>
          <a:p>
            <a:pPr indent="-228600" lvl="0" marL="228600" rtl="0" algn="l">
              <a:lnSpc>
                <a:spcPct val="70000"/>
              </a:lnSpc>
              <a:spcBef>
                <a:spcPts val="1000"/>
              </a:spcBef>
              <a:spcAft>
                <a:spcPts val="0"/>
              </a:spcAft>
              <a:buSzPts val="2590"/>
              <a:buChar char="•"/>
            </a:pPr>
            <a:r>
              <a:rPr lang="en-US" sz="2590"/>
              <a:t>## 4 SCENARIO: NPIs = Moderate + Protect = High</a:t>
            </a:r>
            <a:endParaRPr sz="2590"/>
          </a:p>
          <a:p>
            <a:pPr indent="-228600" lvl="0" marL="228600" rtl="0" algn="l">
              <a:lnSpc>
                <a:spcPct val="70000"/>
              </a:lnSpc>
              <a:spcBef>
                <a:spcPts val="1000"/>
              </a:spcBef>
              <a:spcAft>
                <a:spcPts val="0"/>
              </a:spcAft>
              <a:buSzPts val="2590"/>
              <a:buChar char="•"/>
            </a:pPr>
            <a:r>
              <a:rPr lang="en-US" sz="2590"/>
              <a:t>## 5 SCENARIO: OBSERVED TREND → NPIs = Observed</a:t>
            </a:r>
            <a:endParaRPr sz="2590"/>
          </a:p>
          <a:p>
            <a:pPr indent="-228600" lvl="0" marL="228600" rtl="0" algn="l">
              <a:lnSpc>
                <a:spcPct val="70000"/>
              </a:lnSpc>
              <a:spcBef>
                <a:spcPts val="1000"/>
              </a:spcBef>
              <a:spcAft>
                <a:spcPts val="0"/>
              </a:spcAft>
              <a:buSzPts val="2590"/>
              <a:buChar char="•"/>
            </a:pPr>
            <a:r>
              <a:rPr lang="en-US" sz="2590"/>
              <a:t>## 6 SCENARIO: NPIs = Observed + Protect = High</a:t>
            </a:r>
            <a:endParaRPr sz="2590"/>
          </a:p>
        </p:txBody>
      </p:sp>
      <p:sp>
        <p:nvSpPr>
          <p:cNvPr id="186" name="Google Shape;186;p1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1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92" name="Google Shape;192;p19"/>
          <p:cNvPicPr preferRelativeResize="0"/>
          <p:nvPr/>
        </p:nvPicPr>
        <p:blipFill>
          <a:blip r:embed="rId3">
            <a:alphaModFix/>
          </a:blip>
          <a:stretch>
            <a:fillRect/>
          </a:stretch>
        </p:blipFill>
        <p:spPr>
          <a:xfrm>
            <a:off x="395525" y="750075"/>
            <a:ext cx="9982736" cy="6051550"/>
          </a:xfrm>
          <a:prstGeom prst="rect">
            <a:avLst/>
          </a:prstGeom>
          <a:noFill/>
          <a:ln>
            <a:noFill/>
          </a:ln>
        </p:spPr>
      </p:pic>
      <p:sp>
        <p:nvSpPr>
          <p:cNvPr id="193" name="Google Shape;193;p19"/>
          <p:cNvSpPr txBox="1"/>
          <p:nvPr/>
        </p:nvSpPr>
        <p:spPr>
          <a:xfrm>
            <a:off x="70290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None</a:t>
            </a:r>
            <a:endParaRPr sz="1100"/>
          </a:p>
          <a:p>
            <a:pPr indent="0" lvl="0" marL="0" rtl="0" algn="ctr">
              <a:spcBef>
                <a:spcPts val="0"/>
              </a:spcBef>
              <a:spcAft>
                <a:spcPts val="0"/>
              </a:spcAft>
              <a:buNone/>
            </a:pPr>
            <a:r>
              <a:rPr lang="en-US" sz="1100"/>
              <a:t>Protect</a:t>
            </a:r>
            <a:r>
              <a:rPr lang="en-US" sz="1100"/>
              <a:t>: Observed</a:t>
            </a:r>
            <a:endParaRPr sz="1100"/>
          </a:p>
        </p:txBody>
      </p:sp>
      <p:sp>
        <p:nvSpPr>
          <p:cNvPr id="194" name="Google Shape;194;p19"/>
          <p:cNvSpPr txBox="1"/>
          <p:nvPr/>
        </p:nvSpPr>
        <p:spPr>
          <a:xfrm>
            <a:off x="2459000"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None</a:t>
            </a:r>
            <a:endParaRPr sz="1100"/>
          </a:p>
          <a:p>
            <a:pPr indent="0" lvl="0" marL="0" rtl="0" algn="ctr">
              <a:spcBef>
                <a:spcPts val="0"/>
              </a:spcBef>
              <a:spcAft>
                <a:spcPts val="0"/>
              </a:spcAft>
              <a:buNone/>
            </a:pPr>
            <a:r>
              <a:rPr lang="en-US" sz="1100"/>
              <a:t>Protect</a:t>
            </a:r>
            <a:r>
              <a:rPr lang="en-US" sz="1100"/>
              <a:t>: High</a:t>
            </a:r>
            <a:endParaRPr sz="1100"/>
          </a:p>
        </p:txBody>
      </p:sp>
      <p:sp>
        <p:nvSpPr>
          <p:cNvPr id="195" name="Google Shape;195;p19"/>
          <p:cNvSpPr txBox="1"/>
          <p:nvPr/>
        </p:nvSpPr>
        <p:spPr>
          <a:xfrm>
            <a:off x="3959875" y="313625"/>
            <a:ext cx="14493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Moderate</a:t>
            </a:r>
            <a:endParaRPr sz="1100"/>
          </a:p>
          <a:p>
            <a:pPr indent="0" lvl="0" marL="0" rtl="0" algn="ctr">
              <a:spcBef>
                <a:spcPts val="0"/>
              </a:spcBef>
              <a:spcAft>
                <a:spcPts val="0"/>
              </a:spcAft>
              <a:buNone/>
            </a:pPr>
            <a:r>
              <a:rPr lang="en-US" sz="1100"/>
              <a:t>Protect: Observed</a:t>
            </a:r>
            <a:endParaRPr sz="1100"/>
          </a:p>
        </p:txBody>
      </p:sp>
      <p:sp>
        <p:nvSpPr>
          <p:cNvPr id="196" name="Google Shape;196;p19"/>
          <p:cNvSpPr txBox="1"/>
          <p:nvPr/>
        </p:nvSpPr>
        <p:spPr>
          <a:xfrm>
            <a:off x="5823800" y="313625"/>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Moderate</a:t>
            </a:r>
            <a:endParaRPr sz="1100"/>
          </a:p>
          <a:p>
            <a:pPr indent="0" lvl="0" marL="0" rtl="0" algn="ctr">
              <a:spcBef>
                <a:spcPts val="0"/>
              </a:spcBef>
              <a:spcAft>
                <a:spcPts val="0"/>
              </a:spcAft>
              <a:buNone/>
            </a:pPr>
            <a:r>
              <a:rPr lang="en-US" sz="1100"/>
              <a:t>Protect: High</a:t>
            </a:r>
            <a:endParaRPr sz="1100"/>
          </a:p>
        </p:txBody>
      </p:sp>
      <p:sp>
        <p:nvSpPr>
          <p:cNvPr id="197" name="Google Shape;197;p19"/>
          <p:cNvSpPr txBox="1"/>
          <p:nvPr/>
        </p:nvSpPr>
        <p:spPr>
          <a:xfrm>
            <a:off x="7299988" y="313625"/>
            <a:ext cx="13956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Observed</a:t>
            </a:r>
            <a:endParaRPr sz="1100"/>
          </a:p>
          <a:p>
            <a:pPr indent="0" lvl="0" marL="0" rtl="0" algn="ctr">
              <a:spcBef>
                <a:spcPts val="0"/>
              </a:spcBef>
              <a:spcAft>
                <a:spcPts val="0"/>
              </a:spcAft>
              <a:buNone/>
            </a:pPr>
            <a:r>
              <a:rPr lang="en-US" sz="1100"/>
              <a:t>Protect: Observed</a:t>
            </a:r>
            <a:endParaRPr sz="1100"/>
          </a:p>
        </p:txBody>
      </p:sp>
      <p:sp>
        <p:nvSpPr>
          <p:cNvPr id="198" name="Google Shape;198;p19"/>
          <p:cNvSpPr txBox="1"/>
          <p:nvPr/>
        </p:nvSpPr>
        <p:spPr>
          <a:xfrm>
            <a:off x="9076575"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Observed</a:t>
            </a:r>
            <a:endParaRPr sz="1100"/>
          </a:p>
          <a:p>
            <a:pPr indent="0" lvl="0" marL="0" rtl="0" algn="ctr">
              <a:spcBef>
                <a:spcPts val="0"/>
              </a:spcBef>
              <a:spcAft>
                <a:spcPts val="0"/>
              </a:spcAft>
              <a:buNone/>
            </a:pPr>
            <a:r>
              <a:rPr lang="en-US" sz="1100"/>
              <a:t>Protect: High</a:t>
            </a:r>
            <a:endParaRPr sz="1100"/>
          </a:p>
        </p:txBody>
      </p:sp>
      <p:sp>
        <p:nvSpPr>
          <p:cNvPr id="199" name="Google Shape;199;p19"/>
          <p:cNvSpPr txBox="1"/>
          <p:nvPr/>
        </p:nvSpPr>
        <p:spPr>
          <a:xfrm>
            <a:off x="10356475" y="120550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New </a:t>
            </a:r>
            <a:endParaRPr sz="1100"/>
          </a:p>
          <a:p>
            <a:pPr indent="0" lvl="0" marL="0" rtl="0" algn="l">
              <a:spcBef>
                <a:spcPts val="0"/>
              </a:spcBef>
              <a:spcAft>
                <a:spcPts val="0"/>
              </a:spcAft>
              <a:buNone/>
            </a:pPr>
            <a:r>
              <a:rPr lang="en-US" sz="1100"/>
              <a:t>Observed</a:t>
            </a:r>
            <a:endParaRPr sz="1100"/>
          </a:p>
          <a:p>
            <a:pPr indent="0" lvl="0" marL="0" rtl="0" algn="l">
              <a:spcBef>
                <a:spcPts val="0"/>
              </a:spcBef>
              <a:spcAft>
                <a:spcPts val="0"/>
              </a:spcAft>
              <a:buNone/>
            </a:pPr>
            <a:r>
              <a:rPr lang="en-US" sz="1100"/>
              <a:t>Illnesses</a:t>
            </a:r>
            <a:endParaRPr sz="1100"/>
          </a:p>
        </p:txBody>
      </p:sp>
      <p:sp>
        <p:nvSpPr>
          <p:cNvPr id="200" name="Google Shape;200;p19"/>
          <p:cNvSpPr txBox="1"/>
          <p:nvPr/>
        </p:nvSpPr>
        <p:spPr>
          <a:xfrm>
            <a:off x="10356475" y="3171325"/>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Current</a:t>
            </a:r>
            <a:endParaRPr sz="1100"/>
          </a:p>
          <a:p>
            <a:pPr indent="0" lvl="0" marL="0" rtl="0" algn="l">
              <a:spcBef>
                <a:spcPts val="0"/>
              </a:spcBef>
              <a:spcAft>
                <a:spcPts val="0"/>
              </a:spcAft>
              <a:buNone/>
            </a:pPr>
            <a:r>
              <a:rPr lang="en-US" sz="1100"/>
              <a:t>Hospitalizations</a:t>
            </a:r>
            <a:endParaRPr sz="1100"/>
          </a:p>
        </p:txBody>
      </p:sp>
      <p:sp>
        <p:nvSpPr>
          <p:cNvPr id="201" name="Google Shape;201;p19"/>
          <p:cNvSpPr txBox="1"/>
          <p:nvPr/>
        </p:nvSpPr>
        <p:spPr>
          <a:xfrm>
            <a:off x="10356475" y="513715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Cumulative</a:t>
            </a:r>
            <a:endParaRPr sz="1100"/>
          </a:p>
          <a:p>
            <a:pPr indent="0" lvl="0" marL="0" rtl="0" algn="l">
              <a:spcBef>
                <a:spcPts val="0"/>
              </a:spcBef>
              <a:spcAft>
                <a:spcPts val="0"/>
              </a:spcAft>
              <a:buNone/>
            </a:pPr>
            <a:r>
              <a:rPr lang="en-US" sz="1100"/>
              <a:t>Deaths</a:t>
            </a:r>
            <a:endParaRPr sz="1100"/>
          </a:p>
        </p:txBody>
      </p:sp>
      <p:sp>
        <p:nvSpPr>
          <p:cNvPr id="202" name="Google Shape;202;p19"/>
          <p:cNvSpPr txBox="1"/>
          <p:nvPr/>
        </p:nvSpPr>
        <p:spPr>
          <a:xfrm>
            <a:off x="892775" y="121600"/>
            <a:ext cx="9117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1</a:t>
            </a:r>
            <a:endParaRPr sz="1100"/>
          </a:p>
        </p:txBody>
      </p:sp>
      <p:sp>
        <p:nvSpPr>
          <p:cNvPr id="203" name="Google Shape;203;p19"/>
          <p:cNvSpPr txBox="1"/>
          <p:nvPr/>
        </p:nvSpPr>
        <p:spPr>
          <a:xfrm>
            <a:off x="2398675"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2</a:t>
            </a:r>
            <a:endParaRPr sz="1100"/>
          </a:p>
        </p:txBody>
      </p:sp>
      <p:sp>
        <p:nvSpPr>
          <p:cNvPr id="204" name="Google Shape;204;p19"/>
          <p:cNvSpPr txBox="1"/>
          <p:nvPr/>
        </p:nvSpPr>
        <p:spPr>
          <a:xfrm>
            <a:off x="41023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3</a:t>
            </a:r>
            <a:endParaRPr sz="1100"/>
          </a:p>
        </p:txBody>
      </p:sp>
      <p:sp>
        <p:nvSpPr>
          <p:cNvPr id="205" name="Google Shape;205;p19"/>
          <p:cNvSpPr txBox="1"/>
          <p:nvPr/>
        </p:nvSpPr>
        <p:spPr>
          <a:xfrm>
            <a:off x="57634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4</a:t>
            </a:r>
            <a:endParaRPr sz="1100"/>
          </a:p>
        </p:txBody>
      </p:sp>
      <p:sp>
        <p:nvSpPr>
          <p:cNvPr id="206" name="Google Shape;206;p19"/>
          <p:cNvSpPr txBox="1"/>
          <p:nvPr/>
        </p:nvSpPr>
        <p:spPr>
          <a:xfrm>
            <a:off x="73887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5</a:t>
            </a:r>
            <a:endParaRPr sz="1100"/>
          </a:p>
        </p:txBody>
      </p:sp>
      <p:sp>
        <p:nvSpPr>
          <p:cNvPr id="207" name="Google Shape;207;p19"/>
          <p:cNvSpPr txBox="1"/>
          <p:nvPr/>
        </p:nvSpPr>
        <p:spPr>
          <a:xfrm>
            <a:off x="90924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6</a:t>
            </a:r>
            <a:endParaRPr sz="1100"/>
          </a:p>
        </p:txBody>
      </p:sp>
      <p:pic>
        <p:nvPicPr>
          <p:cNvPr id="208" name="Google Shape;208;p19"/>
          <p:cNvPicPr preferRelativeResize="0"/>
          <p:nvPr/>
        </p:nvPicPr>
        <p:blipFill>
          <a:blip r:embed="rId4">
            <a:alphaModFix/>
          </a:blip>
          <a:stretch>
            <a:fillRect/>
          </a:stretch>
        </p:blipFill>
        <p:spPr>
          <a:xfrm>
            <a:off x="379004" y="724100"/>
            <a:ext cx="10039296" cy="6051549"/>
          </a:xfrm>
          <a:prstGeom prst="rect">
            <a:avLst/>
          </a:prstGeom>
          <a:noFill/>
          <a:ln>
            <a:noFill/>
          </a:ln>
        </p:spPr>
      </p:pic>
      <p:pic>
        <p:nvPicPr>
          <p:cNvPr id="209" name="Google Shape;209;p19"/>
          <p:cNvPicPr preferRelativeResize="0"/>
          <p:nvPr/>
        </p:nvPicPr>
        <p:blipFill>
          <a:blip r:embed="rId5">
            <a:alphaModFix/>
          </a:blip>
          <a:stretch>
            <a:fillRect/>
          </a:stretch>
        </p:blipFill>
        <p:spPr>
          <a:xfrm>
            <a:off x="455850" y="750875"/>
            <a:ext cx="9922401" cy="5949299"/>
          </a:xfrm>
          <a:prstGeom prst="rect">
            <a:avLst/>
          </a:prstGeom>
          <a:noFill/>
          <a:ln>
            <a:noFill/>
          </a:ln>
        </p:spPr>
      </p:pic>
      <p:pic>
        <p:nvPicPr>
          <p:cNvPr id="210" name="Google Shape;210;p19"/>
          <p:cNvPicPr preferRelativeResize="0"/>
          <p:nvPr/>
        </p:nvPicPr>
        <p:blipFill>
          <a:blip r:embed="rId6">
            <a:alphaModFix/>
          </a:blip>
          <a:stretch>
            <a:fillRect/>
          </a:stretch>
        </p:blipFill>
        <p:spPr>
          <a:xfrm>
            <a:off x="228600" y="2623900"/>
            <a:ext cx="11042067" cy="2013150"/>
          </a:xfrm>
          <a:prstGeom prst="rect">
            <a:avLst/>
          </a:prstGeom>
          <a:noFill/>
          <a:ln>
            <a:noFill/>
          </a:ln>
        </p:spPr>
      </p:pic>
      <p:sp>
        <p:nvSpPr>
          <p:cNvPr id="211" name="Google Shape;211;p19"/>
          <p:cNvSpPr txBox="1"/>
          <p:nvPr>
            <p:ph type="title"/>
          </p:nvPr>
        </p:nvSpPr>
        <p:spPr>
          <a:xfrm>
            <a:off x="2774050" y="2615425"/>
            <a:ext cx="5286000" cy="365100"/>
          </a:xfrm>
          <a:prstGeom prst="rect">
            <a:avLst/>
          </a:prstGeom>
          <a:solidFill>
            <a:srgbClr val="00FFFF"/>
          </a:solid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sz="1200"/>
              <a:t>Scenarios: Isolating 65+ using risk model calculations :</a:t>
            </a:r>
            <a:endParaRPr sz="1200"/>
          </a:p>
          <a:p>
            <a:pPr indent="0" lvl="0" marL="0" rtl="0" algn="l">
              <a:lnSpc>
                <a:spcPct val="90000"/>
              </a:lnSpc>
              <a:spcBef>
                <a:spcPts val="0"/>
              </a:spcBef>
              <a:spcAft>
                <a:spcPts val="0"/>
              </a:spcAft>
              <a:buClr>
                <a:schemeClr val="dk1"/>
              </a:buClr>
              <a:buSzPts val="4400"/>
              <a:buFont typeface="Century Gothic"/>
              <a:buNone/>
            </a:pPr>
            <a:r>
              <a:rPr lang="en-US" sz="1200"/>
              <a:t>Strong effect but likely unrealistic</a:t>
            </a:r>
            <a:endParaRPr sz="1200"/>
          </a:p>
        </p:txBody>
      </p:sp>
      <p:sp>
        <p:nvSpPr>
          <p:cNvPr id="212" name="Google Shape;212;p19"/>
          <p:cNvSpPr txBox="1"/>
          <p:nvPr>
            <p:ph type="title"/>
          </p:nvPr>
        </p:nvSpPr>
        <p:spPr>
          <a:xfrm>
            <a:off x="2743875" y="4209725"/>
            <a:ext cx="5286000" cy="403500"/>
          </a:xfrm>
          <a:prstGeom prst="rect">
            <a:avLst/>
          </a:prstGeom>
          <a:solidFill>
            <a:srgbClr val="FF00FF"/>
          </a:solid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sz="1200"/>
              <a:t>Scenarios: Going immediately to Alpha, Kappa, Delta in June/July:</a:t>
            </a:r>
            <a:endParaRPr sz="1200"/>
          </a:p>
          <a:p>
            <a:pPr indent="0" lvl="0" marL="0" rtl="0" algn="l">
              <a:lnSpc>
                <a:spcPct val="90000"/>
              </a:lnSpc>
              <a:spcBef>
                <a:spcPts val="0"/>
              </a:spcBef>
              <a:spcAft>
                <a:spcPts val="0"/>
              </a:spcAft>
              <a:buClr>
                <a:schemeClr val="dk1"/>
              </a:buClr>
              <a:buSzPts val="4400"/>
              <a:buFont typeface="Century Gothic"/>
              <a:buNone/>
            </a:pPr>
            <a:r>
              <a:rPr lang="en-US" sz="1200"/>
              <a:t>Still a good effect, and by definition is realistic</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18" name="Google Shape;218;p20"/>
          <p:cNvPicPr preferRelativeResize="0"/>
          <p:nvPr/>
        </p:nvPicPr>
        <p:blipFill>
          <a:blip r:embed="rId3">
            <a:alphaModFix/>
          </a:blip>
          <a:stretch>
            <a:fillRect/>
          </a:stretch>
        </p:blipFill>
        <p:spPr>
          <a:xfrm>
            <a:off x="395525" y="750075"/>
            <a:ext cx="9982736" cy="6051550"/>
          </a:xfrm>
          <a:prstGeom prst="rect">
            <a:avLst/>
          </a:prstGeom>
          <a:noFill/>
          <a:ln>
            <a:noFill/>
          </a:ln>
        </p:spPr>
      </p:pic>
      <p:sp>
        <p:nvSpPr>
          <p:cNvPr id="219" name="Google Shape;219;p20"/>
          <p:cNvSpPr txBox="1"/>
          <p:nvPr/>
        </p:nvSpPr>
        <p:spPr>
          <a:xfrm>
            <a:off x="70290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None</a:t>
            </a:r>
            <a:endParaRPr sz="1100"/>
          </a:p>
          <a:p>
            <a:pPr indent="0" lvl="0" marL="0" rtl="0" algn="ctr">
              <a:spcBef>
                <a:spcPts val="0"/>
              </a:spcBef>
              <a:spcAft>
                <a:spcPts val="0"/>
              </a:spcAft>
              <a:buNone/>
            </a:pPr>
            <a:r>
              <a:rPr lang="en-US" sz="1100"/>
              <a:t>Protect: Observed</a:t>
            </a:r>
            <a:endParaRPr sz="1100"/>
          </a:p>
        </p:txBody>
      </p:sp>
      <p:sp>
        <p:nvSpPr>
          <p:cNvPr id="220" name="Google Shape;220;p20"/>
          <p:cNvSpPr txBox="1"/>
          <p:nvPr/>
        </p:nvSpPr>
        <p:spPr>
          <a:xfrm>
            <a:off x="2459000"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None</a:t>
            </a:r>
            <a:endParaRPr sz="1100"/>
          </a:p>
          <a:p>
            <a:pPr indent="0" lvl="0" marL="0" rtl="0" algn="ctr">
              <a:spcBef>
                <a:spcPts val="0"/>
              </a:spcBef>
              <a:spcAft>
                <a:spcPts val="0"/>
              </a:spcAft>
              <a:buNone/>
            </a:pPr>
            <a:r>
              <a:rPr lang="en-US" sz="1100"/>
              <a:t>Protect: High</a:t>
            </a:r>
            <a:endParaRPr sz="1100"/>
          </a:p>
        </p:txBody>
      </p:sp>
      <p:sp>
        <p:nvSpPr>
          <p:cNvPr id="221" name="Google Shape;221;p20"/>
          <p:cNvSpPr txBox="1"/>
          <p:nvPr/>
        </p:nvSpPr>
        <p:spPr>
          <a:xfrm>
            <a:off x="3959875" y="313625"/>
            <a:ext cx="14493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Moderate</a:t>
            </a:r>
            <a:endParaRPr sz="1100"/>
          </a:p>
          <a:p>
            <a:pPr indent="0" lvl="0" marL="0" rtl="0" algn="ctr">
              <a:spcBef>
                <a:spcPts val="0"/>
              </a:spcBef>
              <a:spcAft>
                <a:spcPts val="0"/>
              </a:spcAft>
              <a:buNone/>
            </a:pPr>
            <a:r>
              <a:rPr lang="en-US" sz="1100"/>
              <a:t>Protect: Observed</a:t>
            </a:r>
            <a:endParaRPr sz="1100"/>
          </a:p>
        </p:txBody>
      </p:sp>
      <p:sp>
        <p:nvSpPr>
          <p:cNvPr id="222" name="Google Shape;222;p20"/>
          <p:cNvSpPr txBox="1"/>
          <p:nvPr/>
        </p:nvSpPr>
        <p:spPr>
          <a:xfrm>
            <a:off x="5823800" y="313625"/>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Moderate</a:t>
            </a:r>
            <a:endParaRPr sz="1100"/>
          </a:p>
          <a:p>
            <a:pPr indent="0" lvl="0" marL="0" rtl="0" algn="ctr">
              <a:spcBef>
                <a:spcPts val="0"/>
              </a:spcBef>
              <a:spcAft>
                <a:spcPts val="0"/>
              </a:spcAft>
              <a:buNone/>
            </a:pPr>
            <a:r>
              <a:rPr lang="en-US" sz="1100"/>
              <a:t>Protect: High</a:t>
            </a:r>
            <a:endParaRPr sz="1100"/>
          </a:p>
        </p:txBody>
      </p:sp>
      <p:sp>
        <p:nvSpPr>
          <p:cNvPr id="223" name="Google Shape;223;p20"/>
          <p:cNvSpPr txBox="1"/>
          <p:nvPr/>
        </p:nvSpPr>
        <p:spPr>
          <a:xfrm>
            <a:off x="7299988" y="313625"/>
            <a:ext cx="13956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Observed</a:t>
            </a:r>
            <a:endParaRPr sz="1100"/>
          </a:p>
          <a:p>
            <a:pPr indent="0" lvl="0" marL="0" rtl="0" algn="ctr">
              <a:spcBef>
                <a:spcPts val="0"/>
              </a:spcBef>
              <a:spcAft>
                <a:spcPts val="0"/>
              </a:spcAft>
              <a:buNone/>
            </a:pPr>
            <a:r>
              <a:rPr lang="en-US" sz="1100"/>
              <a:t>Protect: Observed</a:t>
            </a:r>
            <a:endParaRPr sz="1100"/>
          </a:p>
        </p:txBody>
      </p:sp>
      <p:sp>
        <p:nvSpPr>
          <p:cNvPr id="224" name="Google Shape;224;p20"/>
          <p:cNvSpPr txBox="1"/>
          <p:nvPr/>
        </p:nvSpPr>
        <p:spPr>
          <a:xfrm>
            <a:off x="9076575"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Observed</a:t>
            </a:r>
            <a:endParaRPr sz="1100"/>
          </a:p>
          <a:p>
            <a:pPr indent="0" lvl="0" marL="0" rtl="0" algn="ctr">
              <a:spcBef>
                <a:spcPts val="0"/>
              </a:spcBef>
              <a:spcAft>
                <a:spcPts val="0"/>
              </a:spcAft>
              <a:buNone/>
            </a:pPr>
            <a:r>
              <a:rPr lang="en-US" sz="1100"/>
              <a:t>Protect: High</a:t>
            </a:r>
            <a:endParaRPr sz="1100"/>
          </a:p>
        </p:txBody>
      </p:sp>
      <p:sp>
        <p:nvSpPr>
          <p:cNvPr id="225" name="Google Shape;225;p20"/>
          <p:cNvSpPr txBox="1"/>
          <p:nvPr/>
        </p:nvSpPr>
        <p:spPr>
          <a:xfrm>
            <a:off x="10356475" y="120550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New </a:t>
            </a:r>
            <a:endParaRPr sz="1100"/>
          </a:p>
          <a:p>
            <a:pPr indent="0" lvl="0" marL="0" rtl="0" algn="l">
              <a:spcBef>
                <a:spcPts val="0"/>
              </a:spcBef>
              <a:spcAft>
                <a:spcPts val="0"/>
              </a:spcAft>
              <a:buNone/>
            </a:pPr>
            <a:r>
              <a:rPr lang="en-US" sz="1100"/>
              <a:t>Observed</a:t>
            </a:r>
            <a:endParaRPr sz="1100"/>
          </a:p>
          <a:p>
            <a:pPr indent="0" lvl="0" marL="0" rtl="0" algn="l">
              <a:spcBef>
                <a:spcPts val="0"/>
              </a:spcBef>
              <a:spcAft>
                <a:spcPts val="0"/>
              </a:spcAft>
              <a:buNone/>
            </a:pPr>
            <a:r>
              <a:rPr lang="en-US" sz="1100"/>
              <a:t>Illnesses</a:t>
            </a:r>
            <a:endParaRPr sz="1100"/>
          </a:p>
        </p:txBody>
      </p:sp>
      <p:sp>
        <p:nvSpPr>
          <p:cNvPr id="226" name="Google Shape;226;p20"/>
          <p:cNvSpPr txBox="1"/>
          <p:nvPr/>
        </p:nvSpPr>
        <p:spPr>
          <a:xfrm>
            <a:off x="10356475" y="3171325"/>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Current</a:t>
            </a:r>
            <a:endParaRPr sz="1100"/>
          </a:p>
          <a:p>
            <a:pPr indent="0" lvl="0" marL="0" rtl="0" algn="l">
              <a:spcBef>
                <a:spcPts val="0"/>
              </a:spcBef>
              <a:spcAft>
                <a:spcPts val="0"/>
              </a:spcAft>
              <a:buNone/>
            </a:pPr>
            <a:r>
              <a:rPr lang="en-US" sz="1100"/>
              <a:t>Hospitalizations</a:t>
            </a:r>
            <a:endParaRPr sz="1100"/>
          </a:p>
        </p:txBody>
      </p:sp>
      <p:sp>
        <p:nvSpPr>
          <p:cNvPr id="227" name="Google Shape;227;p20"/>
          <p:cNvSpPr txBox="1"/>
          <p:nvPr/>
        </p:nvSpPr>
        <p:spPr>
          <a:xfrm>
            <a:off x="10356475" y="513715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Cumulative</a:t>
            </a:r>
            <a:endParaRPr sz="1100"/>
          </a:p>
          <a:p>
            <a:pPr indent="0" lvl="0" marL="0" rtl="0" algn="l">
              <a:spcBef>
                <a:spcPts val="0"/>
              </a:spcBef>
              <a:spcAft>
                <a:spcPts val="0"/>
              </a:spcAft>
              <a:buNone/>
            </a:pPr>
            <a:r>
              <a:rPr lang="en-US" sz="1100"/>
              <a:t>Deaths</a:t>
            </a:r>
            <a:endParaRPr sz="1100"/>
          </a:p>
        </p:txBody>
      </p:sp>
      <p:sp>
        <p:nvSpPr>
          <p:cNvPr id="228" name="Google Shape;228;p20"/>
          <p:cNvSpPr txBox="1"/>
          <p:nvPr/>
        </p:nvSpPr>
        <p:spPr>
          <a:xfrm>
            <a:off x="892775" y="121600"/>
            <a:ext cx="9117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1</a:t>
            </a:r>
            <a:endParaRPr sz="1100"/>
          </a:p>
        </p:txBody>
      </p:sp>
      <p:sp>
        <p:nvSpPr>
          <p:cNvPr id="229" name="Google Shape;229;p20"/>
          <p:cNvSpPr txBox="1"/>
          <p:nvPr/>
        </p:nvSpPr>
        <p:spPr>
          <a:xfrm>
            <a:off x="2398675"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2</a:t>
            </a:r>
            <a:endParaRPr sz="1100"/>
          </a:p>
        </p:txBody>
      </p:sp>
      <p:sp>
        <p:nvSpPr>
          <p:cNvPr id="230" name="Google Shape;230;p20"/>
          <p:cNvSpPr txBox="1"/>
          <p:nvPr/>
        </p:nvSpPr>
        <p:spPr>
          <a:xfrm>
            <a:off x="41023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3</a:t>
            </a:r>
            <a:endParaRPr sz="1100"/>
          </a:p>
        </p:txBody>
      </p:sp>
      <p:sp>
        <p:nvSpPr>
          <p:cNvPr id="231" name="Google Shape;231;p20"/>
          <p:cNvSpPr txBox="1"/>
          <p:nvPr/>
        </p:nvSpPr>
        <p:spPr>
          <a:xfrm>
            <a:off x="57634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4</a:t>
            </a:r>
            <a:endParaRPr sz="1100"/>
          </a:p>
        </p:txBody>
      </p:sp>
      <p:sp>
        <p:nvSpPr>
          <p:cNvPr id="232" name="Google Shape;232;p20"/>
          <p:cNvSpPr txBox="1"/>
          <p:nvPr/>
        </p:nvSpPr>
        <p:spPr>
          <a:xfrm>
            <a:off x="73887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5</a:t>
            </a:r>
            <a:endParaRPr sz="1100"/>
          </a:p>
        </p:txBody>
      </p:sp>
      <p:sp>
        <p:nvSpPr>
          <p:cNvPr id="233" name="Google Shape;233;p20"/>
          <p:cNvSpPr txBox="1"/>
          <p:nvPr/>
        </p:nvSpPr>
        <p:spPr>
          <a:xfrm>
            <a:off x="90924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6</a:t>
            </a:r>
            <a:endParaRPr sz="1100"/>
          </a:p>
        </p:txBody>
      </p:sp>
      <p:pic>
        <p:nvPicPr>
          <p:cNvPr id="234" name="Google Shape;234;p20"/>
          <p:cNvPicPr preferRelativeResize="0"/>
          <p:nvPr/>
        </p:nvPicPr>
        <p:blipFill>
          <a:blip r:embed="rId4">
            <a:alphaModFix/>
          </a:blip>
          <a:stretch>
            <a:fillRect/>
          </a:stretch>
        </p:blipFill>
        <p:spPr>
          <a:xfrm>
            <a:off x="379004" y="724100"/>
            <a:ext cx="10039296" cy="6051549"/>
          </a:xfrm>
          <a:prstGeom prst="rect">
            <a:avLst/>
          </a:prstGeom>
          <a:noFill/>
          <a:ln>
            <a:noFill/>
          </a:ln>
        </p:spPr>
      </p:pic>
      <p:pic>
        <p:nvPicPr>
          <p:cNvPr id="235" name="Google Shape;235;p20"/>
          <p:cNvPicPr preferRelativeResize="0"/>
          <p:nvPr/>
        </p:nvPicPr>
        <p:blipFill>
          <a:blip r:embed="rId5">
            <a:alphaModFix/>
          </a:blip>
          <a:stretch>
            <a:fillRect/>
          </a:stretch>
        </p:blipFill>
        <p:spPr>
          <a:xfrm>
            <a:off x="455850" y="750875"/>
            <a:ext cx="9922401" cy="5949299"/>
          </a:xfrm>
          <a:prstGeom prst="rect">
            <a:avLst/>
          </a:prstGeom>
          <a:noFill/>
          <a:ln>
            <a:noFill/>
          </a:ln>
        </p:spPr>
      </p:pic>
      <p:sp>
        <p:nvSpPr>
          <p:cNvPr id="236" name="Google Shape;236;p20"/>
          <p:cNvSpPr txBox="1"/>
          <p:nvPr>
            <p:ph type="title"/>
          </p:nvPr>
        </p:nvSpPr>
        <p:spPr>
          <a:xfrm>
            <a:off x="2774038" y="2909150"/>
            <a:ext cx="5286000" cy="403500"/>
          </a:xfrm>
          <a:prstGeom prst="rect">
            <a:avLst/>
          </a:prstGeom>
          <a:solidFill>
            <a:srgbClr val="FF00FF"/>
          </a:solid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sz="1200"/>
              <a:t>Scenarios: Going immediately to Alpha, Kappa, Delta in June/July</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42" name="Google Shape;242;p21"/>
          <p:cNvPicPr preferRelativeResize="0"/>
          <p:nvPr/>
        </p:nvPicPr>
        <p:blipFill>
          <a:blip r:embed="rId3">
            <a:alphaModFix/>
          </a:blip>
          <a:stretch>
            <a:fillRect/>
          </a:stretch>
        </p:blipFill>
        <p:spPr>
          <a:xfrm>
            <a:off x="395525" y="750075"/>
            <a:ext cx="9982736" cy="6051550"/>
          </a:xfrm>
          <a:prstGeom prst="rect">
            <a:avLst/>
          </a:prstGeom>
          <a:noFill/>
          <a:ln>
            <a:noFill/>
          </a:ln>
        </p:spPr>
      </p:pic>
      <p:sp>
        <p:nvSpPr>
          <p:cNvPr id="243" name="Google Shape;243;p21"/>
          <p:cNvSpPr txBox="1"/>
          <p:nvPr/>
        </p:nvSpPr>
        <p:spPr>
          <a:xfrm>
            <a:off x="702900" y="313625"/>
            <a:ext cx="13590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None</a:t>
            </a:r>
            <a:endParaRPr sz="1100"/>
          </a:p>
          <a:p>
            <a:pPr indent="0" lvl="0" marL="0" rtl="0" algn="ctr">
              <a:spcBef>
                <a:spcPts val="0"/>
              </a:spcBef>
              <a:spcAft>
                <a:spcPts val="0"/>
              </a:spcAft>
              <a:buNone/>
            </a:pPr>
            <a:r>
              <a:rPr lang="en-US" sz="1100"/>
              <a:t>Protect: Observed</a:t>
            </a:r>
            <a:endParaRPr sz="1100"/>
          </a:p>
        </p:txBody>
      </p:sp>
      <p:sp>
        <p:nvSpPr>
          <p:cNvPr id="244" name="Google Shape;244;p21"/>
          <p:cNvSpPr txBox="1"/>
          <p:nvPr/>
        </p:nvSpPr>
        <p:spPr>
          <a:xfrm>
            <a:off x="2459000"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None</a:t>
            </a:r>
            <a:endParaRPr sz="1100"/>
          </a:p>
          <a:p>
            <a:pPr indent="0" lvl="0" marL="0" rtl="0" algn="ctr">
              <a:spcBef>
                <a:spcPts val="0"/>
              </a:spcBef>
              <a:spcAft>
                <a:spcPts val="0"/>
              </a:spcAft>
              <a:buNone/>
            </a:pPr>
            <a:r>
              <a:rPr lang="en-US" sz="1100"/>
              <a:t>Protect: 100%</a:t>
            </a:r>
            <a:endParaRPr sz="1100"/>
          </a:p>
        </p:txBody>
      </p:sp>
      <p:sp>
        <p:nvSpPr>
          <p:cNvPr id="245" name="Google Shape;245;p21"/>
          <p:cNvSpPr txBox="1"/>
          <p:nvPr/>
        </p:nvSpPr>
        <p:spPr>
          <a:xfrm>
            <a:off x="3959875" y="313625"/>
            <a:ext cx="14493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Moderate</a:t>
            </a:r>
            <a:endParaRPr sz="1100"/>
          </a:p>
          <a:p>
            <a:pPr indent="0" lvl="0" marL="0" rtl="0" algn="ctr">
              <a:spcBef>
                <a:spcPts val="0"/>
              </a:spcBef>
              <a:spcAft>
                <a:spcPts val="0"/>
              </a:spcAft>
              <a:buNone/>
            </a:pPr>
            <a:r>
              <a:rPr lang="en-US" sz="1100"/>
              <a:t>Protect: Observed</a:t>
            </a:r>
            <a:endParaRPr sz="1100"/>
          </a:p>
        </p:txBody>
      </p:sp>
      <p:sp>
        <p:nvSpPr>
          <p:cNvPr id="246" name="Google Shape;246;p21"/>
          <p:cNvSpPr txBox="1"/>
          <p:nvPr/>
        </p:nvSpPr>
        <p:spPr>
          <a:xfrm>
            <a:off x="5823800" y="313625"/>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Moderate</a:t>
            </a:r>
            <a:endParaRPr sz="1100"/>
          </a:p>
          <a:p>
            <a:pPr indent="0" lvl="0" marL="0" rtl="0" algn="ctr">
              <a:spcBef>
                <a:spcPts val="0"/>
              </a:spcBef>
              <a:spcAft>
                <a:spcPts val="0"/>
              </a:spcAft>
              <a:buNone/>
            </a:pPr>
            <a:r>
              <a:rPr lang="en-US" sz="1100"/>
              <a:t>Protect: 100%</a:t>
            </a:r>
            <a:endParaRPr sz="1100"/>
          </a:p>
        </p:txBody>
      </p:sp>
      <p:sp>
        <p:nvSpPr>
          <p:cNvPr id="247" name="Google Shape;247;p21"/>
          <p:cNvSpPr txBox="1"/>
          <p:nvPr/>
        </p:nvSpPr>
        <p:spPr>
          <a:xfrm>
            <a:off x="7299988" y="313625"/>
            <a:ext cx="13956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Observed</a:t>
            </a:r>
            <a:endParaRPr sz="1100"/>
          </a:p>
          <a:p>
            <a:pPr indent="0" lvl="0" marL="0" rtl="0" algn="ctr">
              <a:spcBef>
                <a:spcPts val="0"/>
              </a:spcBef>
              <a:spcAft>
                <a:spcPts val="0"/>
              </a:spcAft>
              <a:buNone/>
            </a:pPr>
            <a:r>
              <a:rPr lang="en-US" sz="1100"/>
              <a:t>Protect: Observed</a:t>
            </a:r>
            <a:endParaRPr sz="1100"/>
          </a:p>
        </p:txBody>
      </p:sp>
      <p:sp>
        <p:nvSpPr>
          <p:cNvPr id="248" name="Google Shape;248;p21"/>
          <p:cNvSpPr txBox="1"/>
          <p:nvPr/>
        </p:nvSpPr>
        <p:spPr>
          <a:xfrm>
            <a:off x="9076575" y="313625"/>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NPIs: Observed</a:t>
            </a:r>
            <a:endParaRPr sz="1100"/>
          </a:p>
          <a:p>
            <a:pPr indent="0" lvl="0" marL="0" rtl="0" algn="ctr">
              <a:spcBef>
                <a:spcPts val="0"/>
              </a:spcBef>
              <a:spcAft>
                <a:spcPts val="0"/>
              </a:spcAft>
              <a:buNone/>
            </a:pPr>
            <a:r>
              <a:rPr lang="en-US" sz="1100"/>
              <a:t>Protect: 100%</a:t>
            </a:r>
            <a:endParaRPr sz="1100"/>
          </a:p>
        </p:txBody>
      </p:sp>
      <p:sp>
        <p:nvSpPr>
          <p:cNvPr id="249" name="Google Shape;249;p21"/>
          <p:cNvSpPr txBox="1"/>
          <p:nvPr/>
        </p:nvSpPr>
        <p:spPr>
          <a:xfrm>
            <a:off x="10356475" y="120550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New </a:t>
            </a:r>
            <a:endParaRPr sz="1100"/>
          </a:p>
          <a:p>
            <a:pPr indent="0" lvl="0" marL="0" rtl="0" algn="l">
              <a:spcBef>
                <a:spcPts val="0"/>
              </a:spcBef>
              <a:spcAft>
                <a:spcPts val="0"/>
              </a:spcAft>
              <a:buNone/>
            </a:pPr>
            <a:r>
              <a:rPr lang="en-US" sz="1100"/>
              <a:t>Observed</a:t>
            </a:r>
            <a:endParaRPr sz="1100"/>
          </a:p>
          <a:p>
            <a:pPr indent="0" lvl="0" marL="0" rtl="0" algn="l">
              <a:spcBef>
                <a:spcPts val="0"/>
              </a:spcBef>
              <a:spcAft>
                <a:spcPts val="0"/>
              </a:spcAft>
              <a:buNone/>
            </a:pPr>
            <a:r>
              <a:rPr lang="en-US" sz="1100"/>
              <a:t>Illnesses</a:t>
            </a:r>
            <a:endParaRPr sz="1100"/>
          </a:p>
        </p:txBody>
      </p:sp>
      <p:sp>
        <p:nvSpPr>
          <p:cNvPr id="250" name="Google Shape;250;p21"/>
          <p:cNvSpPr txBox="1"/>
          <p:nvPr/>
        </p:nvSpPr>
        <p:spPr>
          <a:xfrm>
            <a:off x="10356475" y="3171325"/>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Current</a:t>
            </a:r>
            <a:endParaRPr sz="1100"/>
          </a:p>
          <a:p>
            <a:pPr indent="0" lvl="0" marL="0" rtl="0" algn="l">
              <a:spcBef>
                <a:spcPts val="0"/>
              </a:spcBef>
              <a:spcAft>
                <a:spcPts val="0"/>
              </a:spcAft>
              <a:buNone/>
            </a:pPr>
            <a:r>
              <a:rPr lang="en-US" sz="1100"/>
              <a:t>Hospitalizations</a:t>
            </a:r>
            <a:endParaRPr sz="1100"/>
          </a:p>
        </p:txBody>
      </p:sp>
      <p:sp>
        <p:nvSpPr>
          <p:cNvPr id="251" name="Google Shape;251;p21"/>
          <p:cNvSpPr txBox="1"/>
          <p:nvPr/>
        </p:nvSpPr>
        <p:spPr>
          <a:xfrm>
            <a:off x="10356475" y="5137150"/>
            <a:ext cx="1359000" cy="7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a:t>Cumulative</a:t>
            </a:r>
            <a:endParaRPr sz="1100"/>
          </a:p>
          <a:p>
            <a:pPr indent="0" lvl="0" marL="0" rtl="0" algn="l">
              <a:spcBef>
                <a:spcPts val="0"/>
              </a:spcBef>
              <a:spcAft>
                <a:spcPts val="0"/>
              </a:spcAft>
              <a:buNone/>
            </a:pPr>
            <a:r>
              <a:rPr lang="en-US" sz="1100"/>
              <a:t>Deaths</a:t>
            </a:r>
            <a:endParaRPr sz="1100"/>
          </a:p>
        </p:txBody>
      </p:sp>
      <p:sp>
        <p:nvSpPr>
          <p:cNvPr id="252" name="Google Shape;252;p21"/>
          <p:cNvSpPr txBox="1"/>
          <p:nvPr/>
        </p:nvSpPr>
        <p:spPr>
          <a:xfrm>
            <a:off x="892775" y="121600"/>
            <a:ext cx="9117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1</a:t>
            </a:r>
            <a:endParaRPr sz="1100"/>
          </a:p>
        </p:txBody>
      </p:sp>
      <p:sp>
        <p:nvSpPr>
          <p:cNvPr id="253" name="Google Shape;253;p21"/>
          <p:cNvSpPr txBox="1"/>
          <p:nvPr/>
        </p:nvSpPr>
        <p:spPr>
          <a:xfrm>
            <a:off x="2398675"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2</a:t>
            </a:r>
            <a:endParaRPr sz="1100"/>
          </a:p>
        </p:txBody>
      </p:sp>
      <p:sp>
        <p:nvSpPr>
          <p:cNvPr id="254" name="Google Shape;254;p21"/>
          <p:cNvSpPr txBox="1"/>
          <p:nvPr/>
        </p:nvSpPr>
        <p:spPr>
          <a:xfrm>
            <a:off x="41023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3</a:t>
            </a:r>
            <a:endParaRPr sz="1100"/>
          </a:p>
        </p:txBody>
      </p:sp>
      <p:sp>
        <p:nvSpPr>
          <p:cNvPr id="255" name="Google Shape;255;p21"/>
          <p:cNvSpPr txBox="1"/>
          <p:nvPr/>
        </p:nvSpPr>
        <p:spPr>
          <a:xfrm>
            <a:off x="5763475" y="121600"/>
            <a:ext cx="11619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4</a:t>
            </a:r>
            <a:endParaRPr sz="1100"/>
          </a:p>
        </p:txBody>
      </p:sp>
      <p:sp>
        <p:nvSpPr>
          <p:cNvPr id="256" name="Google Shape;256;p21"/>
          <p:cNvSpPr txBox="1"/>
          <p:nvPr/>
        </p:nvSpPr>
        <p:spPr>
          <a:xfrm>
            <a:off x="73887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5</a:t>
            </a:r>
            <a:endParaRPr sz="1100"/>
          </a:p>
        </p:txBody>
      </p:sp>
      <p:sp>
        <p:nvSpPr>
          <p:cNvPr id="257" name="Google Shape;257;p21"/>
          <p:cNvSpPr txBox="1"/>
          <p:nvPr/>
        </p:nvSpPr>
        <p:spPr>
          <a:xfrm>
            <a:off x="9092450" y="121600"/>
            <a:ext cx="1246500" cy="23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t>6</a:t>
            </a:r>
            <a:endParaRPr sz="1100"/>
          </a:p>
        </p:txBody>
      </p:sp>
      <p:pic>
        <p:nvPicPr>
          <p:cNvPr id="258" name="Google Shape;258;p21"/>
          <p:cNvPicPr preferRelativeResize="0"/>
          <p:nvPr/>
        </p:nvPicPr>
        <p:blipFill>
          <a:blip r:embed="rId4">
            <a:alphaModFix/>
          </a:blip>
          <a:stretch>
            <a:fillRect/>
          </a:stretch>
        </p:blipFill>
        <p:spPr>
          <a:xfrm>
            <a:off x="379004" y="724100"/>
            <a:ext cx="10039296" cy="6051549"/>
          </a:xfrm>
          <a:prstGeom prst="rect">
            <a:avLst/>
          </a:prstGeom>
          <a:noFill/>
          <a:ln>
            <a:noFill/>
          </a:ln>
        </p:spPr>
      </p:pic>
      <p:pic>
        <p:nvPicPr>
          <p:cNvPr id="259" name="Google Shape;259;p21"/>
          <p:cNvPicPr preferRelativeResize="0"/>
          <p:nvPr/>
        </p:nvPicPr>
        <p:blipFill>
          <a:blip r:embed="rId5">
            <a:alphaModFix/>
          </a:blip>
          <a:stretch>
            <a:fillRect/>
          </a:stretch>
        </p:blipFill>
        <p:spPr>
          <a:xfrm>
            <a:off x="455850" y="750875"/>
            <a:ext cx="9922401" cy="5949299"/>
          </a:xfrm>
          <a:prstGeom prst="rect">
            <a:avLst/>
          </a:prstGeom>
          <a:noFill/>
          <a:ln>
            <a:noFill/>
          </a:ln>
        </p:spPr>
      </p:pic>
      <p:pic>
        <p:nvPicPr>
          <p:cNvPr id="260" name="Google Shape;260;p21"/>
          <p:cNvPicPr preferRelativeResize="0"/>
          <p:nvPr/>
        </p:nvPicPr>
        <p:blipFill>
          <a:blip r:embed="rId6">
            <a:alphaModFix/>
          </a:blip>
          <a:stretch>
            <a:fillRect/>
          </a:stretch>
        </p:blipFill>
        <p:spPr>
          <a:xfrm>
            <a:off x="288675" y="750075"/>
            <a:ext cx="10129623" cy="6051551"/>
          </a:xfrm>
          <a:prstGeom prst="rect">
            <a:avLst/>
          </a:prstGeom>
          <a:noFill/>
          <a:ln>
            <a:noFill/>
          </a:ln>
        </p:spPr>
      </p:pic>
      <p:sp>
        <p:nvSpPr>
          <p:cNvPr id="261" name="Google Shape;261;p21"/>
          <p:cNvSpPr txBox="1"/>
          <p:nvPr>
            <p:ph type="title"/>
          </p:nvPr>
        </p:nvSpPr>
        <p:spPr>
          <a:xfrm>
            <a:off x="3017163" y="2909150"/>
            <a:ext cx="5286000" cy="403500"/>
          </a:xfrm>
          <a:prstGeom prst="rect">
            <a:avLst/>
          </a:prstGeom>
          <a:solidFill>
            <a:srgbClr val="00FFFF"/>
          </a:solid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entury Gothic"/>
              <a:buNone/>
            </a:pPr>
            <a:r>
              <a:rPr lang="en-US" sz="1200"/>
              <a:t>Scenarios: Isolating 65+ using risk model calculations (with lower upper bound on D and not including 50% scenarios)</a:t>
            </a:r>
            <a:endParaRPr sz="1200"/>
          </a:p>
        </p:txBody>
      </p:sp>
      <p:sp>
        <p:nvSpPr>
          <p:cNvPr id="262" name="Google Shape;262;p21"/>
          <p:cNvSpPr/>
          <p:nvPr/>
        </p:nvSpPr>
        <p:spPr>
          <a:xfrm>
            <a:off x="7424563" y="70952"/>
            <a:ext cx="2743043" cy="1022698"/>
          </a:xfrm>
          <a:custGeom>
            <a:rect b="b" l="l" r="r" t="t"/>
            <a:pathLst>
              <a:path extrusionOk="0" h="55931" w="128963">
                <a:moveTo>
                  <a:pt x="59341" y="728"/>
                </a:moveTo>
                <a:cubicBezTo>
                  <a:pt x="41532" y="728"/>
                  <a:pt x="21643" y="-2168"/>
                  <a:pt x="6260" y="6806"/>
                </a:cubicBezTo>
                <a:cubicBezTo>
                  <a:pt x="762" y="10013"/>
                  <a:pt x="942" y="18685"/>
                  <a:pt x="588" y="25040"/>
                </a:cubicBezTo>
                <a:cubicBezTo>
                  <a:pt x="332" y="29633"/>
                  <a:pt x="-920" y="34844"/>
                  <a:pt x="1398" y="38817"/>
                </a:cubicBezTo>
                <a:cubicBezTo>
                  <a:pt x="4176" y="43579"/>
                  <a:pt x="10399" y="45442"/>
                  <a:pt x="15580" y="47326"/>
                </a:cubicBezTo>
                <a:cubicBezTo>
                  <a:pt x="31485" y="53110"/>
                  <a:pt x="48901" y="54620"/>
                  <a:pt x="65825" y="54620"/>
                </a:cubicBezTo>
                <a:cubicBezTo>
                  <a:pt x="85521" y="54620"/>
                  <a:pt x="111868" y="60679"/>
                  <a:pt x="124173" y="45300"/>
                </a:cubicBezTo>
                <a:cubicBezTo>
                  <a:pt x="126672" y="42177"/>
                  <a:pt x="125705" y="37446"/>
                  <a:pt x="126605" y="33549"/>
                </a:cubicBezTo>
                <a:cubicBezTo>
                  <a:pt x="127173" y="31091"/>
                  <a:pt x="129760" y="28512"/>
                  <a:pt x="128631" y="26256"/>
                </a:cubicBezTo>
                <a:cubicBezTo>
                  <a:pt x="127338" y="23671"/>
                  <a:pt x="123918" y="22891"/>
                  <a:pt x="121742" y="20988"/>
                </a:cubicBezTo>
                <a:cubicBezTo>
                  <a:pt x="118219" y="17906"/>
                  <a:pt x="115507" y="13859"/>
                  <a:pt x="111612" y="11263"/>
                </a:cubicBezTo>
                <a:cubicBezTo>
                  <a:pt x="104633" y="6611"/>
                  <a:pt x="95622" y="5820"/>
                  <a:pt x="87300" y="4780"/>
                </a:cubicBezTo>
                <a:cubicBezTo>
                  <a:pt x="77458" y="3550"/>
                  <a:pt x="66593" y="-2898"/>
                  <a:pt x="57721" y="1538"/>
                </a:cubicBezTo>
              </a:path>
            </a:pathLst>
          </a:custGeom>
          <a:noFill/>
          <a:ln cap="flat" cmpd="sng" w="28575">
            <a:solidFill>
              <a:srgbClr val="FF0000"/>
            </a:solidFill>
            <a:prstDash val="solid"/>
            <a:round/>
            <a:headEnd len="med" w="med" type="none"/>
            <a:tailEnd len="med" w="med" type="none"/>
          </a:ln>
        </p:spPr>
      </p:sp>
      <p:sp>
        <p:nvSpPr>
          <p:cNvPr id="263" name="Google Shape;263;p21"/>
          <p:cNvSpPr/>
          <p:nvPr/>
        </p:nvSpPr>
        <p:spPr>
          <a:xfrm>
            <a:off x="4253463" y="274002"/>
            <a:ext cx="2743043" cy="1022698"/>
          </a:xfrm>
          <a:custGeom>
            <a:rect b="b" l="l" r="r" t="t"/>
            <a:pathLst>
              <a:path extrusionOk="0" h="55931" w="128963">
                <a:moveTo>
                  <a:pt x="59341" y="728"/>
                </a:moveTo>
                <a:cubicBezTo>
                  <a:pt x="41532" y="728"/>
                  <a:pt x="21643" y="-2168"/>
                  <a:pt x="6260" y="6806"/>
                </a:cubicBezTo>
                <a:cubicBezTo>
                  <a:pt x="762" y="10013"/>
                  <a:pt x="942" y="18685"/>
                  <a:pt x="588" y="25040"/>
                </a:cubicBezTo>
                <a:cubicBezTo>
                  <a:pt x="332" y="29633"/>
                  <a:pt x="-920" y="34844"/>
                  <a:pt x="1398" y="38817"/>
                </a:cubicBezTo>
                <a:cubicBezTo>
                  <a:pt x="4176" y="43579"/>
                  <a:pt x="10399" y="45442"/>
                  <a:pt x="15580" y="47326"/>
                </a:cubicBezTo>
                <a:cubicBezTo>
                  <a:pt x="31485" y="53110"/>
                  <a:pt x="48901" y="54620"/>
                  <a:pt x="65825" y="54620"/>
                </a:cubicBezTo>
                <a:cubicBezTo>
                  <a:pt x="85521" y="54620"/>
                  <a:pt x="111868" y="60679"/>
                  <a:pt x="124173" y="45300"/>
                </a:cubicBezTo>
                <a:cubicBezTo>
                  <a:pt x="126672" y="42177"/>
                  <a:pt x="125705" y="37446"/>
                  <a:pt x="126605" y="33549"/>
                </a:cubicBezTo>
                <a:cubicBezTo>
                  <a:pt x="127173" y="31091"/>
                  <a:pt x="129760" y="28512"/>
                  <a:pt x="128631" y="26256"/>
                </a:cubicBezTo>
                <a:cubicBezTo>
                  <a:pt x="127338" y="23671"/>
                  <a:pt x="123918" y="22891"/>
                  <a:pt x="121742" y="20988"/>
                </a:cubicBezTo>
                <a:cubicBezTo>
                  <a:pt x="118219" y="17906"/>
                  <a:pt x="115507" y="13859"/>
                  <a:pt x="111612" y="11263"/>
                </a:cubicBezTo>
                <a:cubicBezTo>
                  <a:pt x="104633" y="6611"/>
                  <a:pt x="95622" y="5820"/>
                  <a:pt x="87300" y="4780"/>
                </a:cubicBezTo>
                <a:cubicBezTo>
                  <a:pt x="77458" y="3550"/>
                  <a:pt x="66593" y="-2898"/>
                  <a:pt x="57721" y="1538"/>
                </a:cubicBezTo>
              </a:path>
            </a:pathLst>
          </a:custGeom>
          <a:noFill/>
          <a:ln cap="flat" cmpd="sng" w="28575">
            <a:solidFill>
              <a:srgbClr val="FF0000"/>
            </a:solidFill>
            <a:prstDash val="solid"/>
            <a:round/>
            <a:headEnd len="med" w="med" type="none"/>
            <a:tailEnd len="med" w="med" type="none"/>
          </a:ln>
        </p:spPr>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4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